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</p:sldMasterIdLst>
  <p:notesMasterIdLst>
    <p:notesMasterId r:id="rId26"/>
  </p:notesMasterIdLst>
  <p:sldIdLst>
    <p:sldId id="256" r:id="rId2"/>
    <p:sldId id="259" r:id="rId3"/>
    <p:sldId id="262" r:id="rId4"/>
    <p:sldId id="269" r:id="rId5"/>
    <p:sldId id="352" r:id="rId6"/>
    <p:sldId id="349" r:id="rId7"/>
    <p:sldId id="353" r:id="rId8"/>
    <p:sldId id="365" r:id="rId9"/>
    <p:sldId id="350" r:id="rId10"/>
    <p:sldId id="348" r:id="rId11"/>
    <p:sldId id="354" r:id="rId12"/>
    <p:sldId id="355" r:id="rId13"/>
    <p:sldId id="356" r:id="rId14"/>
    <p:sldId id="357" r:id="rId15"/>
    <p:sldId id="359" r:id="rId16"/>
    <p:sldId id="358" r:id="rId17"/>
    <p:sldId id="360" r:id="rId18"/>
    <p:sldId id="363" r:id="rId19"/>
    <p:sldId id="361" r:id="rId20"/>
    <p:sldId id="362" r:id="rId21"/>
    <p:sldId id="367" r:id="rId22"/>
    <p:sldId id="366" r:id="rId23"/>
    <p:sldId id="319" r:id="rId24"/>
    <p:sldId id="364" r:id="rId25"/>
  </p:sldIdLst>
  <p:sldSz cx="9144000" cy="5143500" type="screen16x9"/>
  <p:notesSz cx="6858000" cy="9144000"/>
  <p:embeddedFontLst>
    <p:embeddedFont>
      <p:font typeface="Alata" panose="020B0604020202020204" charset="0"/>
      <p:regular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141DD-1D5C-9F65-E6AF-7A6DC3B64390}" name="Robin De Cnaep" initials="RD" userId="S::robin.decnaep@sgclier.be::2e2d3442-1fc9-4fbc-8038-a642edbebc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CC3"/>
    <a:srgbClr val="000000"/>
    <a:srgbClr val="2F4A8A"/>
    <a:srgbClr val="FFFFFF"/>
    <a:srgbClr val="FFB172"/>
    <a:srgbClr val="F7F7C5"/>
    <a:srgbClr val="F8DBC4"/>
    <a:srgbClr val="FF0000"/>
    <a:srgbClr val="0F6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C4017A-5FC4-4069-AA44-9B15612D2DFB}">
  <a:tblStyle styleId="{93C4017A-5FC4-4069-AA44-9B15612D2D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1" autoAdjust="0"/>
    <p:restoredTop sz="93314" autoAdjust="0"/>
  </p:normalViewPr>
  <p:slideViewPr>
    <p:cSldViewPr snapToGrid="0">
      <p:cViewPr varScale="1">
        <p:scale>
          <a:sx n="78" d="100"/>
          <a:sy n="78" d="100"/>
        </p:scale>
        <p:origin x="7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WC-cVQmEmY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oef68YabD0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3"/>
              </a:rPr>
              <a:t>https://www.youtube.com/watch?v=JWC-cVQmEmY</a:t>
            </a:r>
            <a:r>
              <a:rPr lang="en-US" sz="11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392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3"/>
              </a:rPr>
              <a:t>https://www.youtube.com/watch?v=3oef68YabD0</a:t>
            </a:r>
            <a:r>
              <a:rPr lang="en-US" sz="11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6822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dc6316f5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dc6316f5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743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8" name="Google Shape;4658;gdcc031ca31_0_18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9" name="Google Shape;4659;gdcc031ca31_0_18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8" name="Google Shape;4658;gdcc031ca31_0_18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9" name="Google Shape;4659;gdcc031ca31_0_18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27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08e19db59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08e19db59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d9609966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d9609966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dc6316f5a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dc6316f5a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dc6316f5a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dc6316f5a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499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d9609966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d9609966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149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dc6316f5a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dc6316f5a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762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dc6316f5a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dc6316f5a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5478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d9609966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d9609966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88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4300" y="951300"/>
            <a:ext cx="4328700" cy="23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4300" y="3623525"/>
            <a:ext cx="2680800" cy="7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51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44" name="Google Shape;544;p51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51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546" name="Google Shape;546;p51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51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51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52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51" name="Google Shape;551;p52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2" name="Google Shape;552;p52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553" name="Google Shape;553;p52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52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52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6" name="Google Shape;556;p52"/>
          <p:cNvGrpSpPr/>
          <p:nvPr/>
        </p:nvGrpSpPr>
        <p:grpSpPr>
          <a:xfrm>
            <a:off x="66650" y="204750"/>
            <a:ext cx="9077378" cy="4938900"/>
            <a:chOff x="104750" y="204750"/>
            <a:chExt cx="9077378" cy="4938900"/>
          </a:xfrm>
        </p:grpSpPr>
        <p:grpSp>
          <p:nvGrpSpPr>
            <p:cNvPr id="557" name="Google Shape;557;p52"/>
            <p:cNvGrpSpPr/>
            <p:nvPr/>
          </p:nvGrpSpPr>
          <p:grpSpPr>
            <a:xfrm>
              <a:off x="104750" y="206700"/>
              <a:ext cx="9077378" cy="342900"/>
              <a:chOff x="-25" y="0"/>
              <a:chExt cx="9182983" cy="342900"/>
            </a:xfrm>
          </p:grpSpPr>
          <p:sp>
            <p:nvSpPr>
              <p:cNvPr id="558" name="Google Shape;558;p52"/>
              <p:cNvSpPr/>
              <p:nvPr/>
            </p:nvSpPr>
            <p:spPr>
              <a:xfrm>
                <a:off x="-25" y="0"/>
                <a:ext cx="9182983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3778" h="1407" extrusionOk="0">
                    <a:moveTo>
                      <a:pt x="0" y="0"/>
                    </a:moveTo>
                    <a:lnTo>
                      <a:pt x="0" y="1406"/>
                    </a:lnTo>
                    <a:lnTo>
                      <a:pt x="43777" y="1406"/>
                    </a:lnTo>
                    <a:lnTo>
                      <a:pt x="437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9" name="Google Shape;559;p52"/>
              <p:cNvGrpSpPr/>
              <p:nvPr/>
            </p:nvGrpSpPr>
            <p:grpSpPr>
              <a:xfrm>
                <a:off x="215975" y="111150"/>
                <a:ext cx="642950" cy="120600"/>
                <a:chOff x="215975" y="152625"/>
                <a:chExt cx="642950" cy="120600"/>
              </a:xfrm>
            </p:grpSpPr>
            <p:sp>
              <p:nvSpPr>
                <p:cNvPr id="560" name="Google Shape;560;p52"/>
                <p:cNvSpPr/>
                <p:nvPr/>
              </p:nvSpPr>
              <p:spPr>
                <a:xfrm>
                  <a:off x="21597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52"/>
                <p:cNvSpPr/>
                <p:nvPr/>
              </p:nvSpPr>
              <p:spPr>
                <a:xfrm>
                  <a:off x="477150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52"/>
                <p:cNvSpPr/>
                <p:nvPr/>
              </p:nvSpPr>
              <p:spPr>
                <a:xfrm>
                  <a:off x="73832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563" name="Google Shape;563;p52"/>
            <p:cNvCxnSpPr/>
            <p:nvPr/>
          </p:nvCxnSpPr>
          <p:spPr>
            <a:xfrm>
              <a:off x="104775" y="204750"/>
              <a:ext cx="0" cy="4938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64" name="Google Shape;564;p52"/>
          <p:cNvGrpSpPr/>
          <p:nvPr/>
        </p:nvGrpSpPr>
        <p:grpSpPr>
          <a:xfrm>
            <a:off x="157050" y="405675"/>
            <a:ext cx="8986935" cy="4747800"/>
            <a:chOff x="104746" y="204750"/>
            <a:chExt cx="8986935" cy="4747800"/>
          </a:xfrm>
        </p:grpSpPr>
        <p:grpSp>
          <p:nvGrpSpPr>
            <p:cNvPr id="565" name="Google Shape;565;p52"/>
            <p:cNvGrpSpPr/>
            <p:nvPr/>
          </p:nvGrpSpPr>
          <p:grpSpPr>
            <a:xfrm>
              <a:off x="104746" y="206700"/>
              <a:ext cx="8986935" cy="342900"/>
              <a:chOff x="-29" y="0"/>
              <a:chExt cx="9091487" cy="342900"/>
            </a:xfrm>
          </p:grpSpPr>
          <p:sp>
            <p:nvSpPr>
              <p:cNvPr id="566" name="Google Shape;566;p52"/>
              <p:cNvSpPr/>
              <p:nvPr/>
            </p:nvSpPr>
            <p:spPr>
              <a:xfrm>
                <a:off x="-29" y="0"/>
                <a:ext cx="9091487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3778" h="1407" extrusionOk="0">
                    <a:moveTo>
                      <a:pt x="0" y="0"/>
                    </a:moveTo>
                    <a:lnTo>
                      <a:pt x="0" y="1406"/>
                    </a:lnTo>
                    <a:lnTo>
                      <a:pt x="43777" y="1406"/>
                    </a:lnTo>
                    <a:lnTo>
                      <a:pt x="437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7" name="Google Shape;567;p52"/>
              <p:cNvGrpSpPr/>
              <p:nvPr/>
            </p:nvGrpSpPr>
            <p:grpSpPr>
              <a:xfrm>
                <a:off x="215975" y="111150"/>
                <a:ext cx="642950" cy="120600"/>
                <a:chOff x="215975" y="152625"/>
                <a:chExt cx="642950" cy="120600"/>
              </a:xfrm>
            </p:grpSpPr>
            <p:sp>
              <p:nvSpPr>
                <p:cNvPr id="568" name="Google Shape;568;p52"/>
                <p:cNvSpPr/>
                <p:nvPr/>
              </p:nvSpPr>
              <p:spPr>
                <a:xfrm>
                  <a:off x="21597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52"/>
                <p:cNvSpPr/>
                <p:nvPr/>
              </p:nvSpPr>
              <p:spPr>
                <a:xfrm>
                  <a:off x="477150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52"/>
                <p:cNvSpPr/>
                <p:nvPr/>
              </p:nvSpPr>
              <p:spPr>
                <a:xfrm>
                  <a:off x="73832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571" name="Google Shape;571;p52"/>
            <p:cNvCxnSpPr/>
            <p:nvPr/>
          </p:nvCxnSpPr>
          <p:spPr>
            <a:xfrm>
              <a:off x="104775" y="204750"/>
              <a:ext cx="0" cy="4747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14300" y="2354175"/>
            <a:ext cx="304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14300" y="3453150"/>
            <a:ext cx="25218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0"/>
              <a:buNone/>
              <a:defRPr sz="7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5059982" y="2360375"/>
            <a:ext cx="2563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518675" y="3010950"/>
            <a:ext cx="25635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2"/>
          </p:nvPr>
        </p:nvSpPr>
        <p:spPr>
          <a:xfrm>
            <a:off x="5059976" y="3010950"/>
            <a:ext cx="25635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3"/>
          </p:nvPr>
        </p:nvSpPr>
        <p:spPr>
          <a:xfrm>
            <a:off x="1518675" y="2360375"/>
            <a:ext cx="2563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41" name="Google Shape;41;p6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42;p6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43" name="Google Shape;43;p6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6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6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14300" y="1806875"/>
            <a:ext cx="3789000" cy="26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14300" y="1068850"/>
            <a:ext cx="30021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4139225" y="3266953"/>
            <a:ext cx="42909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8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738282" y="2603650"/>
            <a:ext cx="14535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idx="3" hasCustomPrompt="1"/>
          </p:nvPr>
        </p:nvSpPr>
        <p:spPr>
          <a:xfrm>
            <a:off x="738282" y="2103438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738282" y="3305175"/>
            <a:ext cx="12408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4"/>
          </p:nvPr>
        </p:nvSpPr>
        <p:spPr>
          <a:xfrm>
            <a:off x="4798032" y="2603650"/>
            <a:ext cx="14535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 hasCustomPrompt="1"/>
          </p:nvPr>
        </p:nvSpPr>
        <p:spPr>
          <a:xfrm>
            <a:off x="4798032" y="2103438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4798032" y="3305175"/>
            <a:ext cx="12408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7"/>
          </p:nvPr>
        </p:nvSpPr>
        <p:spPr>
          <a:xfrm>
            <a:off x="2768157" y="2603650"/>
            <a:ext cx="14535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 idx="8" hasCustomPrompt="1"/>
          </p:nvPr>
        </p:nvSpPr>
        <p:spPr>
          <a:xfrm>
            <a:off x="2768157" y="2103438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9"/>
          </p:nvPr>
        </p:nvSpPr>
        <p:spPr>
          <a:xfrm>
            <a:off x="2768157" y="3305175"/>
            <a:ext cx="12147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13"/>
          </p:nvPr>
        </p:nvSpPr>
        <p:spPr>
          <a:xfrm>
            <a:off x="6827907" y="2603650"/>
            <a:ext cx="15726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14" hasCustomPrompt="1"/>
          </p:nvPr>
        </p:nvSpPr>
        <p:spPr>
          <a:xfrm>
            <a:off x="6827907" y="2103438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5"/>
          </p:nvPr>
        </p:nvSpPr>
        <p:spPr>
          <a:xfrm>
            <a:off x="6827907" y="3305175"/>
            <a:ext cx="12675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17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114" name="Google Shape;114;p17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7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116" name="Google Shape;116;p17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_1_1_1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42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471" name="Google Shape;471;p42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2" name="Google Shape;472;p42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473" name="Google Shape;473;p42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2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2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6" name="Google Shape;476;p42"/>
          <p:cNvSpPr txBox="1">
            <a:spLocks noGrp="1"/>
          </p:cNvSpPr>
          <p:nvPr>
            <p:ph type="subTitle" idx="1"/>
          </p:nvPr>
        </p:nvSpPr>
        <p:spPr>
          <a:xfrm>
            <a:off x="714300" y="1673500"/>
            <a:ext cx="3732000" cy="29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77" name="Google Shape;477;p42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42"/>
          <p:cNvSpPr txBox="1">
            <a:spLocks noGrp="1"/>
          </p:cNvSpPr>
          <p:nvPr>
            <p:ph type="subTitle" idx="2"/>
          </p:nvPr>
        </p:nvSpPr>
        <p:spPr>
          <a:xfrm>
            <a:off x="4698775" y="1673500"/>
            <a:ext cx="3732000" cy="29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8" r:id="rId7"/>
    <p:sldLayoutId id="2147483663" r:id="rId8"/>
    <p:sldLayoutId id="2147483688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derstood.org/articles/what-are-language-disorders" TargetMode="External"/><Relationship Id="rId3" Type="http://schemas.openxmlformats.org/officeDocument/2006/relationships/hyperlink" Target="https://www.aphasia.com/aphasia-library/what-causes-aphasia/stroke/" TargetMode="External"/><Relationship Id="rId7" Type="http://schemas.openxmlformats.org/officeDocument/2006/relationships/hyperlink" Target="https://my.clevelandclinic.org/health/diseases/14480-brain-bleed-hemorrhage-intracranial-hemorrhag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webmd.com/brain/brain-hemorrhage-bleeding-causes-symptoms-treatments" TargetMode="External"/><Relationship Id="rId5" Type="http://schemas.openxmlformats.org/officeDocument/2006/relationships/hyperlink" Target="https://www.mayoclinic.org/diseases-conditions/aphasia/symptoms-causes/syc-20369518" TargetMode="External"/><Relationship Id="rId4" Type="http://schemas.openxmlformats.org/officeDocument/2006/relationships/hyperlink" Target="https://pubmed.ncbi.nlm.nih.gov/19882959/" TargetMode="External"/><Relationship Id="rId9" Type="http://schemas.openxmlformats.org/officeDocument/2006/relationships/hyperlink" Target="https://www.aurorahealthcare.org/services/neuroscience/brain-skull-base-care/brain-hemorrhage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jsrp.org/research-paper-0421.php?rp=P11211132" TargetMode="External"/><Relationship Id="rId3" Type="http://schemas.openxmlformats.org/officeDocument/2006/relationships/hyperlink" Target="https://www.nhs.uk/conditions/aphasia/treatment/" TargetMode="External"/><Relationship Id="rId7" Type="http://schemas.openxmlformats.org/officeDocument/2006/relationships/hyperlink" Target="https://www.afasietherapie.be/voor-mensen-met-afasie/wat-is-afasie/types-afasie/#:~:text=Mensen%20met%20afasie%20van%20Wernicke,veel%20werkwoorden%20in%20hun%20zinne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JWC-cVQmEmY" TargetMode="External"/><Relationship Id="rId5" Type="http://schemas.openxmlformats.org/officeDocument/2006/relationships/hyperlink" Target="https://babysparks.com/2019/10/02/telegraphic-speech-what-it-is-and-how-it-develops/#:~:text=Telegraphic%20speech%20is%20simply%20two,communicate%20their%20thoughts%20and%20feelings" TargetMode="External"/><Relationship Id="rId10" Type="http://schemas.openxmlformats.org/officeDocument/2006/relationships/hyperlink" Target="https://www.itv.com/news/2023-06-29/raising-awareness-of-aphasia-a-silent-condition" TargetMode="External"/><Relationship Id="rId4" Type="http://schemas.openxmlformats.org/officeDocument/2006/relationships/hyperlink" Target="https://www.hersenletsel-uitleg.nl/gevolgen/taal-en-spraakproblemen/afasie-expressieve-vorm" TargetMode="External"/><Relationship Id="rId9" Type="http://schemas.openxmlformats.org/officeDocument/2006/relationships/hyperlink" Target="https://www.youtube.com/watch?v=3oef68YabD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8"/>
          <p:cNvSpPr txBox="1">
            <a:spLocks noGrp="1"/>
          </p:cNvSpPr>
          <p:nvPr>
            <p:ph type="title"/>
          </p:nvPr>
        </p:nvSpPr>
        <p:spPr>
          <a:xfrm>
            <a:off x="336575" y="2074740"/>
            <a:ext cx="5280286" cy="15268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2F4A8A"/>
                </a:solidFill>
              </a:rPr>
              <a:t>How does a brain hemorrhage affect language usage?</a:t>
            </a:r>
          </a:p>
        </p:txBody>
      </p:sp>
      <p:pic>
        <p:nvPicPr>
          <p:cNvPr id="1026" name="Picture 2" descr="60+ Aphasia Stock Illustrations, Royalty-Free Vector Graphics &amp; Clip Art -  iStock | Aphasia icon, Aphasia awareness, Aphasia therapy">
            <a:extLst>
              <a:ext uri="{FF2B5EF4-FFF2-40B4-BE49-F238E27FC236}">
                <a16:creationId xmlns:a16="http://schemas.microsoft.com/office/drawing/2014/main" id="{821195B8-2CCD-5692-FECF-F876448F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7"/>
          <a:stretch/>
        </p:blipFill>
        <p:spPr bwMode="auto">
          <a:xfrm>
            <a:off x="5325703" y="1006087"/>
            <a:ext cx="2593654" cy="23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691;p60">
            <a:extLst>
              <a:ext uri="{FF2B5EF4-FFF2-40B4-BE49-F238E27FC236}">
                <a16:creationId xmlns:a16="http://schemas.microsoft.com/office/drawing/2014/main" id="{1AA73225-3C95-5BBF-E7EE-AD2F130C210A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9" name="Google Shape;692;p60">
              <a:extLst>
                <a:ext uri="{FF2B5EF4-FFF2-40B4-BE49-F238E27FC236}">
                  <a16:creationId xmlns:a16="http://schemas.microsoft.com/office/drawing/2014/main" id="{DF54BB8F-62A3-09EC-87DC-0D825AB82E52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693;p60">
              <a:extLst>
                <a:ext uri="{FF2B5EF4-FFF2-40B4-BE49-F238E27FC236}">
                  <a16:creationId xmlns:a16="http://schemas.microsoft.com/office/drawing/2014/main" id="{9C746834-5A8A-44A1-1B35-DC28FB942BF2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11" name="Google Shape;694;p60">
                <a:extLst>
                  <a:ext uri="{FF2B5EF4-FFF2-40B4-BE49-F238E27FC236}">
                    <a16:creationId xmlns:a16="http://schemas.microsoft.com/office/drawing/2014/main" id="{27536320-D3B4-8113-468B-4CE9CB9A533E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95;p60">
                <a:extLst>
                  <a:ext uri="{FF2B5EF4-FFF2-40B4-BE49-F238E27FC236}">
                    <a16:creationId xmlns:a16="http://schemas.microsoft.com/office/drawing/2014/main" id="{56FFA674-BAC0-B830-4F7A-76411D9B0C2E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96;p60">
                <a:extLst>
                  <a:ext uri="{FF2B5EF4-FFF2-40B4-BE49-F238E27FC236}">
                    <a16:creationId xmlns:a16="http://schemas.microsoft.com/office/drawing/2014/main" id="{162EA9AE-0802-473F-5440-0270CE36E44A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" name="Google Shape;696;p60">
            <a:extLst>
              <a:ext uri="{FF2B5EF4-FFF2-40B4-BE49-F238E27FC236}">
                <a16:creationId xmlns:a16="http://schemas.microsoft.com/office/drawing/2014/main" id="{29B4A69B-6C04-E79D-777A-0E640134F939}"/>
              </a:ext>
            </a:extLst>
          </p:cNvPr>
          <p:cNvSpPr/>
          <p:nvPr/>
        </p:nvSpPr>
        <p:spPr>
          <a:xfrm>
            <a:off x="999500" y="111150"/>
            <a:ext cx="120600" cy="12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0" name="Picture 6" descr="Brain Stroke Sticker by Siemens Healthineers">
            <a:extLst>
              <a:ext uri="{FF2B5EF4-FFF2-40B4-BE49-F238E27FC236}">
                <a16:creationId xmlns:a16="http://schemas.microsoft.com/office/drawing/2014/main" id="{C6477A84-CED1-8727-EAB3-FA39FA48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97" y="2817777"/>
            <a:ext cx="156754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98A4045-607E-AB59-E1E6-4C3318C03E8F}"/>
              </a:ext>
            </a:extLst>
          </p:cNvPr>
          <p:cNvSpPr txBox="1"/>
          <p:nvPr/>
        </p:nvSpPr>
        <p:spPr>
          <a:xfrm>
            <a:off x="371072" y="3924356"/>
            <a:ext cx="2063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chemeClr val="tx1"/>
                </a:solidFill>
              </a:rPr>
              <a:t>Camille Peeters</a:t>
            </a:r>
            <a:r>
              <a:rPr lang="en" dirty="0"/>
              <a:t>	</a:t>
            </a:r>
            <a:endParaRPr lang="nl-B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82CE86-C5CF-B5AD-CA5F-124075CD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11" y="326238"/>
            <a:ext cx="6953347" cy="4833590"/>
          </a:xfrm>
          <a:prstGeom prst="rect">
            <a:avLst/>
          </a:prstGeom>
        </p:spPr>
      </p:pic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6EF0F30-DFDA-8E84-E40E-532C801AA4B8}"/>
              </a:ext>
            </a:extLst>
          </p:cNvPr>
          <p:cNvSpPr txBox="1"/>
          <p:nvPr/>
        </p:nvSpPr>
        <p:spPr>
          <a:xfrm rot="16200000">
            <a:off x="1308305" y="2520745"/>
            <a:ext cx="1306285" cy="1555249"/>
          </a:xfrm>
          <a:prstGeom prst="rect">
            <a:avLst/>
          </a:prstGeom>
          <a:noFill/>
          <a:ln w="57150">
            <a:solidFill>
              <a:srgbClr val="F8B60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EB21177-CCD5-571F-95BB-EEFCD7424F96}"/>
              </a:ext>
            </a:extLst>
          </p:cNvPr>
          <p:cNvSpPr txBox="1"/>
          <p:nvPr/>
        </p:nvSpPr>
        <p:spPr>
          <a:xfrm>
            <a:off x="1551214" y="424542"/>
            <a:ext cx="1469572" cy="1861458"/>
          </a:xfrm>
          <a:prstGeom prst="rect">
            <a:avLst/>
          </a:prstGeom>
          <a:noFill/>
          <a:ln w="57150">
            <a:solidFill>
              <a:srgbClr val="4DC5D6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03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82CE86-C5CF-B5AD-CA5F-124075CD6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407" t="29591" r="31976" b="12161"/>
          <a:stretch/>
        </p:blipFill>
        <p:spPr>
          <a:xfrm>
            <a:off x="2653393" y="1740224"/>
            <a:ext cx="3171865" cy="2815447"/>
          </a:xfrm>
          <a:prstGeom prst="rect">
            <a:avLst/>
          </a:prstGeom>
        </p:spPr>
      </p:pic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Ovaal 15">
            <a:extLst>
              <a:ext uri="{FF2B5EF4-FFF2-40B4-BE49-F238E27FC236}">
                <a16:creationId xmlns:a16="http://schemas.microsoft.com/office/drawing/2014/main" id="{DBCE2F9B-FD40-C81F-6CCA-45CA22CBBD13}"/>
              </a:ext>
            </a:extLst>
          </p:cNvPr>
          <p:cNvSpPr/>
          <p:nvPr/>
        </p:nvSpPr>
        <p:spPr>
          <a:xfrm>
            <a:off x="3471144" y="2571750"/>
            <a:ext cx="627328" cy="62865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F9430E97-52A2-C4E0-3265-8C18B9A3F631}"/>
              </a:ext>
            </a:extLst>
          </p:cNvPr>
          <p:cNvSpPr/>
          <p:nvPr/>
        </p:nvSpPr>
        <p:spPr>
          <a:xfrm>
            <a:off x="4098472" y="2886075"/>
            <a:ext cx="627328" cy="62865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F11EFB8-8232-877F-F331-5F00C4DBBA2A}"/>
              </a:ext>
            </a:extLst>
          </p:cNvPr>
          <p:cNvSpPr txBox="1"/>
          <p:nvPr/>
        </p:nvSpPr>
        <p:spPr>
          <a:xfrm>
            <a:off x="537450" y="902302"/>
            <a:ext cx="2967153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2"/>
                </a:solidFill>
              </a:rPr>
              <a:t>Broca’s area</a:t>
            </a:r>
          </a:p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2"/>
                </a:solidFill>
              </a:rPr>
              <a:t>= Language production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187000"/>
              <a:buFont typeface="Arial" panose="020B0604020202020204" pitchFamily="34" charset="0"/>
              <a:buChar char="→"/>
            </a:pPr>
            <a:r>
              <a:rPr lang="nl-BE" dirty="0">
                <a:solidFill>
                  <a:schemeClr val="bg2"/>
                </a:solidFill>
              </a:rPr>
              <a:t> Broca’s aphasia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980F0114-EE16-7EE1-D718-5CE9F698CE9C}"/>
              </a:ext>
            </a:extLst>
          </p:cNvPr>
          <p:cNvSpPr txBox="1"/>
          <p:nvPr/>
        </p:nvSpPr>
        <p:spPr>
          <a:xfrm>
            <a:off x="597750" y="3565072"/>
            <a:ext cx="3559405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2"/>
                </a:solidFill>
              </a:rPr>
              <a:t>Wernicke’s area</a:t>
            </a:r>
          </a:p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2"/>
                </a:solidFill>
              </a:rPr>
              <a:t>= Processing and understanding language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187000"/>
              <a:buFont typeface="Arial" panose="020B0604020202020204" pitchFamily="34" charset="0"/>
              <a:buChar char="→"/>
            </a:pPr>
            <a:r>
              <a:rPr lang="nl-BE" dirty="0">
                <a:solidFill>
                  <a:schemeClr val="bg2"/>
                </a:solidFill>
              </a:rPr>
              <a:t> Wernicke’s aphasia</a:t>
            </a:r>
          </a:p>
        </p:txBody>
      </p:sp>
    </p:spTree>
    <p:extLst>
      <p:ext uri="{BB962C8B-B14F-4D97-AF65-F5344CB8AC3E}">
        <p14:creationId xmlns:p14="http://schemas.microsoft.com/office/powerpoint/2010/main" val="2951254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37;p71">
            <a:extLst>
              <a:ext uri="{FF2B5EF4-FFF2-40B4-BE49-F238E27FC236}">
                <a16:creationId xmlns:a16="http://schemas.microsoft.com/office/drawing/2014/main" id="{3328329A-8385-066B-8588-783A2CA3B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78033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Broca’s aphasia: </a:t>
            </a:r>
            <a:endParaRPr dirty="0"/>
          </a:p>
        </p:txBody>
      </p:sp>
      <p:sp>
        <p:nvSpPr>
          <p:cNvPr id="10" name="Google Shape;1236;p71">
            <a:extLst>
              <a:ext uri="{FF2B5EF4-FFF2-40B4-BE49-F238E27FC236}">
                <a16:creationId xmlns:a16="http://schemas.microsoft.com/office/drawing/2014/main" id="{34A60AA1-D794-FA70-8F66-04676ACCF85C}"/>
              </a:ext>
            </a:extLst>
          </p:cNvPr>
          <p:cNvSpPr txBox="1">
            <a:spLocks/>
          </p:cNvSpPr>
          <p:nvPr/>
        </p:nvSpPr>
        <p:spPr>
          <a:xfrm>
            <a:off x="597750" y="1375800"/>
            <a:ext cx="6169107" cy="34492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= Expressive aphasia 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Difficulty building sentences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Language production ≠ fluent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Limited language  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Mispronouncing words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Mix up words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ABCD02-D800-59F6-9F39-83B45A5CF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234906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Definition of Language Fluency and How to Achieve It (5 Myths  Dispelled) - Luca Lampariello">
            <a:extLst>
              <a:ext uri="{FF2B5EF4-FFF2-40B4-BE49-F238E27FC236}">
                <a16:creationId xmlns:a16="http://schemas.microsoft.com/office/drawing/2014/main" id="{8598DD4A-120D-F69A-B317-21A9EED2D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2"/>
          <a:stretch/>
        </p:blipFill>
        <p:spPr bwMode="auto">
          <a:xfrm>
            <a:off x="6671733" y="2957666"/>
            <a:ext cx="1940984" cy="166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59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37;p71">
            <a:extLst>
              <a:ext uri="{FF2B5EF4-FFF2-40B4-BE49-F238E27FC236}">
                <a16:creationId xmlns:a16="http://schemas.microsoft.com/office/drawing/2014/main" id="{3328329A-8385-066B-8588-783A2CA3B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78033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Broca’s aphasia: </a:t>
            </a:r>
            <a:endParaRPr dirty="0"/>
          </a:p>
        </p:txBody>
      </p:sp>
      <p:sp>
        <p:nvSpPr>
          <p:cNvPr id="3" name="Google Shape;1237;p71">
            <a:extLst>
              <a:ext uri="{FF2B5EF4-FFF2-40B4-BE49-F238E27FC236}">
                <a16:creationId xmlns:a16="http://schemas.microsoft.com/office/drawing/2014/main" id="{858B419A-08CD-F4E3-57F0-026C19EA8833}"/>
              </a:ext>
            </a:extLst>
          </p:cNvPr>
          <p:cNvSpPr txBox="1">
            <a:spLocks/>
          </p:cNvSpPr>
          <p:nvPr/>
        </p:nvSpPr>
        <p:spPr>
          <a:xfrm>
            <a:off x="597750" y="1541286"/>
            <a:ext cx="578033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31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BE" sz="2000" dirty="0"/>
              <a:t>Telegram style / telegraphic speech: </a:t>
            </a:r>
          </a:p>
        </p:txBody>
      </p:sp>
      <p:sp>
        <p:nvSpPr>
          <p:cNvPr id="11" name="Google Shape;1236;p71">
            <a:extLst>
              <a:ext uri="{FF2B5EF4-FFF2-40B4-BE49-F238E27FC236}">
                <a16:creationId xmlns:a16="http://schemas.microsoft.com/office/drawing/2014/main" id="{ADDFDCEA-6079-2D55-72F7-DE76136F12CE}"/>
              </a:ext>
            </a:extLst>
          </p:cNvPr>
          <p:cNvSpPr txBox="1">
            <a:spLocks/>
          </p:cNvSpPr>
          <p:nvPr/>
        </p:nvSpPr>
        <p:spPr>
          <a:xfrm>
            <a:off x="663064" y="2257479"/>
            <a:ext cx="6169107" cy="30982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= How children build sentences (18-24 months)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“Cat drink milk”	“This shoe all wet”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  <a:sym typeface="Symbol" panose="05050102010706020507" pitchFamily="18" charset="2"/>
              </a:rPr>
              <a:t> articles</a:t>
            </a:r>
            <a:endParaRPr lang="nl-BE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74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37;p71">
            <a:extLst>
              <a:ext uri="{FF2B5EF4-FFF2-40B4-BE49-F238E27FC236}">
                <a16:creationId xmlns:a16="http://schemas.microsoft.com/office/drawing/2014/main" id="{3328329A-8385-066B-8588-783A2CA3B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78033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Broca’s aphasia: </a:t>
            </a:r>
            <a:endParaRPr dirty="0"/>
          </a:p>
        </p:txBody>
      </p:sp>
      <p:sp>
        <p:nvSpPr>
          <p:cNvPr id="3" name="Google Shape;1237;p71">
            <a:extLst>
              <a:ext uri="{FF2B5EF4-FFF2-40B4-BE49-F238E27FC236}">
                <a16:creationId xmlns:a16="http://schemas.microsoft.com/office/drawing/2014/main" id="{858B419A-08CD-F4E3-57F0-026C19EA8833}"/>
              </a:ext>
            </a:extLst>
          </p:cNvPr>
          <p:cNvSpPr txBox="1">
            <a:spLocks/>
          </p:cNvSpPr>
          <p:nvPr/>
        </p:nvSpPr>
        <p:spPr>
          <a:xfrm>
            <a:off x="597750" y="1541286"/>
            <a:ext cx="578033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31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BE" sz="2000" dirty="0"/>
              <a:t>Tip of the tongue effect (TOT) : </a:t>
            </a:r>
          </a:p>
        </p:txBody>
      </p:sp>
      <p:sp>
        <p:nvSpPr>
          <p:cNvPr id="10" name="Google Shape;1236;p71">
            <a:extLst>
              <a:ext uri="{FF2B5EF4-FFF2-40B4-BE49-F238E27FC236}">
                <a16:creationId xmlns:a16="http://schemas.microsoft.com/office/drawing/2014/main" id="{B7C96824-7E40-DFE9-1357-9911E60A6650}"/>
              </a:ext>
            </a:extLst>
          </p:cNvPr>
          <p:cNvSpPr txBox="1">
            <a:spLocks/>
          </p:cNvSpPr>
          <p:nvPr/>
        </p:nvSpPr>
        <p:spPr>
          <a:xfrm>
            <a:off x="663064" y="1963436"/>
            <a:ext cx="6169107" cy="34492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≠ recall a familiar word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= recall words of similar form and meaning.</a:t>
            </a:r>
            <a:endParaRPr lang="nl-BE" sz="1600" dirty="0">
              <a:solidFill>
                <a:schemeClr val="bg2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18EF5BD-C799-2E50-A9D7-97103C98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332" y="2022331"/>
            <a:ext cx="3653440" cy="2473098"/>
          </a:xfrm>
          <a:prstGeom prst="rect">
            <a:avLst/>
          </a:prstGeom>
        </p:spPr>
      </p:pic>
      <p:sp>
        <p:nvSpPr>
          <p:cNvPr id="14" name="Google Shape;1236;p71">
            <a:extLst>
              <a:ext uri="{FF2B5EF4-FFF2-40B4-BE49-F238E27FC236}">
                <a16:creationId xmlns:a16="http://schemas.microsoft.com/office/drawing/2014/main" id="{ABF97715-AD0C-E7F4-AA22-05465A838C4C}"/>
              </a:ext>
            </a:extLst>
          </p:cNvPr>
          <p:cNvSpPr txBox="1">
            <a:spLocks/>
          </p:cNvSpPr>
          <p:nvPr/>
        </p:nvSpPr>
        <p:spPr>
          <a:xfrm>
            <a:off x="4571985" y="1420236"/>
            <a:ext cx="4563818" cy="5301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3"/>
              </a:buClr>
            </a:pPr>
            <a:r>
              <a:rPr lang="en-US" sz="1050" dirty="0">
                <a:solidFill>
                  <a:schemeClr val="bg2"/>
                </a:solidFill>
              </a:rPr>
              <a:t>Mean percentage occurrence of TOTs across age for aphasic population:  </a:t>
            </a:r>
            <a:endParaRPr lang="nl-BE" sz="1050" dirty="0">
              <a:solidFill>
                <a:schemeClr val="bg2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BD54487-177F-C3A5-93F2-F26105E31268}"/>
              </a:ext>
            </a:extLst>
          </p:cNvPr>
          <p:cNvSpPr txBox="1"/>
          <p:nvPr/>
        </p:nvSpPr>
        <p:spPr>
          <a:xfrm>
            <a:off x="4911570" y="1652206"/>
            <a:ext cx="38412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(Professor Shyamala, the Speech Institute of India, 2021) </a:t>
            </a:r>
            <a:endParaRPr lang="nl-BE" sz="1100" dirty="0"/>
          </a:p>
        </p:txBody>
      </p:sp>
    </p:spTree>
    <p:extLst>
      <p:ext uri="{BB962C8B-B14F-4D97-AF65-F5344CB8AC3E}">
        <p14:creationId xmlns:p14="http://schemas.microsoft.com/office/powerpoint/2010/main" val="48075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37;p71">
            <a:extLst>
              <a:ext uri="{FF2B5EF4-FFF2-40B4-BE49-F238E27FC236}">
                <a16:creationId xmlns:a16="http://schemas.microsoft.com/office/drawing/2014/main" id="{3328329A-8385-066B-8588-783A2CA3B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78033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Broca’s aphasia: </a:t>
            </a:r>
            <a:endParaRPr dirty="0"/>
          </a:p>
        </p:txBody>
      </p:sp>
      <p:sp>
        <p:nvSpPr>
          <p:cNvPr id="3" name="Google Shape;1237;p71">
            <a:extLst>
              <a:ext uri="{FF2B5EF4-FFF2-40B4-BE49-F238E27FC236}">
                <a16:creationId xmlns:a16="http://schemas.microsoft.com/office/drawing/2014/main" id="{858B419A-08CD-F4E3-57F0-026C19EA8833}"/>
              </a:ext>
            </a:extLst>
          </p:cNvPr>
          <p:cNvSpPr txBox="1">
            <a:spLocks/>
          </p:cNvSpPr>
          <p:nvPr/>
        </p:nvSpPr>
        <p:spPr>
          <a:xfrm>
            <a:off x="597750" y="1541286"/>
            <a:ext cx="578033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31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BE" sz="2000" dirty="0"/>
              <a:t>Example: </a:t>
            </a:r>
          </a:p>
        </p:txBody>
      </p:sp>
      <p:pic>
        <p:nvPicPr>
          <p:cNvPr id="12" name="APHASIA">
            <a:hlinkClick r:id="" action="ppaction://media"/>
            <a:extLst>
              <a:ext uri="{FF2B5EF4-FFF2-40B4-BE49-F238E27FC236}">
                <a16:creationId xmlns:a16="http://schemas.microsoft.com/office/drawing/2014/main" id="{B6C7B8E1-4059-A123-CD50-0F47AE2098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177" t="1250" r="22880" b="15893"/>
          <a:stretch/>
        </p:blipFill>
        <p:spPr>
          <a:xfrm>
            <a:off x="3183357" y="1541286"/>
            <a:ext cx="2777255" cy="23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3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37;p71">
            <a:extLst>
              <a:ext uri="{FF2B5EF4-FFF2-40B4-BE49-F238E27FC236}">
                <a16:creationId xmlns:a16="http://schemas.microsoft.com/office/drawing/2014/main" id="{3328329A-8385-066B-8588-783A2CA3B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78033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Wernicke’s aphasia: </a:t>
            </a:r>
            <a:endParaRPr dirty="0"/>
          </a:p>
        </p:txBody>
      </p:sp>
      <p:sp>
        <p:nvSpPr>
          <p:cNvPr id="11" name="Google Shape;1236;p71">
            <a:extLst>
              <a:ext uri="{FF2B5EF4-FFF2-40B4-BE49-F238E27FC236}">
                <a16:creationId xmlns:a16="http://schemas.microsoft.com/office/drawing/2014/main" id="{7AD78BC2-110B-E148-0176-003C36812EF0}"/>
              </a:ext>
            </a:extLst>
          </p:cNvPr>
          <p:cNvSpPr txBox="1">
            <a:spLocks/>
          </p:cNvSpPr>
          <p:nvPr/>
        </p:nvSpPr>
        <p:spPr>
          <a:xfrm>
            <a:off x="597750" y="1375800"/>
            <a:ext cx="6169107" cy="34492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= Receptive aphasia 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Fluent speech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Doesn’t make sense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Word salad</a:t>
            </a:r>
          </a:p>
        </p:txBody>
      </p:sp>
      <p:pic>
        <p:nvPicPr>
          <p:cNvPr id="6146" name="Picture 2" descr="Wernicke's area - Wikipedia">
            <a:extLst>
              <a:ext uri="{FF2B5EF4-FFF2-40B4-BE49-F238E27FC236}">
                <a16:creationId xmlns:a16="http://schemas.microsoft.com/office/drawing/2014/main" id="{4397DB3C-A8E9-F93D-025D-31712185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4" y="1293093"/>
            <a:ext cx="1983921" cy="19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finition and Examples of Word Salad">
            <a:extLst>
              <a:ext uri="{FF2B5EF4-FFF2-40B4-BE49-F238E27FC236}">
                <a16:creationId xmlns:a16="http://schemas.microsoft.com/office/drawing/2014/main" id="{106DA9C6-48BA-533D-D1A6-C9A8A9DC5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857" y="3277014"/>
            <a:ext cx="2097729" cy="13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32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37;p71">
            <a:extLst>
              <a:ext uri="{FF2B5EF4-FFF2-40B4-BE49-F238E27FC236}">
                <a16:creationId xmlns:a16="http://schemas.microsoft.com/office/drawing/2014/main" id="{3328329A-8385-066B-8588-783A2CA3B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78033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Wernicke’s aphasia: </a:t>
            </a:r>
            <a:endParaRPr dirty="0"/>
          </a:p>
        </p:txBody>
      </p:sp>
      <p:sp>
        <p:nvSpPr>
          <p:cNvPr id="3" name="Google Shape;1237;p71">
            <a:extLst>
              <a:ext uri="{FF2B5EF4-FFF2-40B4-BE49-F238E27FC236}">
                <a16:creationId xmlns:a16="http://schemas.microsoft.com/office/drawing/2014/main" id="{858B419A-08CD-F4E3-57F0-026C19EA8833}"/>
              </a:ext>
            </a:extLst>
          </p:cNvPr>
          <p:cNvSpPr txBox="1">
            <a:spLocks/>
          </p:cNvSpPr>
          <p:nvPr/>
        </p:nvSpPr>
        <p:spPr>
          <a:xfrm>
            <a:off x="597750" y="1541286"/>
            <a:ext cx="578033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31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/>
              <a:t>Use of verbs</a:t>
            </a:r>
            <a:r>
              <a:rPr lang="nl-BE" sz="2000" dirty="0"/>
              <a:t>: </a:t>
            </a:r>
          </a:p>
        </p:txBody>
      </p:sp>
      <p:sp>
        <p:nvSpPr>
          <p:cNvPr id="12" name="Google Shape;1236;p71">
            <a:extLst>
              <a:ext uri="{FF2B5EF4-FFF2-40B4-BE49-F238E27FC236}">
                <a16:creationId xmlns:a16="http://schemas.microsoft.com/office/drawing/2014/main" id="{B7925146-C655-BA8C-3BCB-BB34C4541D80}"/>
              </a:ext>
            </a:extLst>
          </p:cNvPr>
          <p:cNvSpPr txBox="1">
            <a:spLocks/>
          </p:cNvSpPr>
          <p:nvPr/>
        </p:nvSpPr>
        <p:spPr>
          <a:xfrm>
            <a:off x="597750" y="1921393"/>
            <a:ext cx="6169107" cy="1300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“Mother is away here </a:t>
            </a:r>
            <a:r>
              <a:rPr lang="nl-BE" sz="1600" u="sng" dirty="0">
                <a:solidFill>
                  <a:schemeClr val="bg2"/>
                </a:solidFill>
              </a:rPr>
              <a:t>working</a:t>
            </a:r>
            <a:r>
              <a:rPr lang="nl-BE" sz="1600" dirty="0">
                <a:solidFill>
                  <a:schemeClr val="bg2"/>
                </a:solidFill>
              </a:rPr>
              <a:t> her work </a:t>
            </a:r>
            <a:r>
              <a:rPr lang="nl-BE" sz="1600" u="sng" dirty="0">
                <a:solidFill>
                  <a:schemeClr val="bg2"/>
                </a:solidFill>
              </a:rPr>
              <a:t>to get </a:t>
            </a:r>
            <a:r>
              <a:rPr lang="nl-BE" sz="1600" dirty="0">
                <a:solidFill>
                  <a:schemeClr val="bg2"/>
                </a:solidFill>
              </a:rPr>
              <a:t>her better, but when she’s </a:t>
            </a:r>
            <a:r>
              <a:rPr lang="nl-BE" sz="1600" u="sng" dirty="0">
                <a:solidFill>
                  <a:schemeClr val="bg2"/>
                </a:solidFill>
              </a:rPr>
              <a:t>looking</a:t>
            </a:r>
            <a:r>
              <a:rPr lang="nl-BE" sz="1600" dirty="0">
                <a:solidFill>
                  <a:schemeClr val="bg2"/>
                </a:solidFill>
              </a:rPr>
              <a:t> the two boys </a:t>
            </a:r>
            <a:r>
              <a:rPr lang="nl-BE" sz="1600" u="sng" dirty="0">
                <a:solidFill>
                  <a:schemeClr val="bg2"/>
                </a:solidFill>
              </a:rPr>
              <a:t>looking</a:t>
            </a:r>
            <a:r>
              <a:rPr lang="nl-BE" sz="1600" dirty="0">
                <a:solidFill>
                  <a:schemeClr val="bg2"/>
                </a:solidFill>
              </a:rPr>
              <a:t> in the other part.”</a:t>
            </a:r>
          </a:p>
        </p:txBody>
      </p:sp>
      <p:pic>
        <p:nvPicPr>
          <p:cNvPr id="5122" name="Picture 2" descr="Verbs: What Are They and How Do You Use Them? | Grammarly Blog">
            <a:extLst>
              <a:ext uri="{FF2B5EF4-FFF2-40B4-BE49-F238E27FC236}">
                <a16:creationId xmlns:a16="http://schemas.microsoft.com/office/drawing/2014/main" id="{2B9B09E4-A51D-2854-6AC1-C4F9E3444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748" y="3207672"/>
            <a:ext cx="2800350" cy="14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9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37;p71">
            <a:extLst>
              <a:ext uri="{FF2B5EF4-FFF2-40B4-BE49-F238E27FC236}">
                <a16:creationId xmlns:a16="http://schemas.microsoft.com/office/drawing/2014/main" id="{3328329A-8385-066B-8588-783A2CA3B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78033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Wernicke’s aphasia: </a:t>
            </a:r>
            <a:endParaRPr dirty="0"/>
          </a:p>
        </p:txBody>
      </p:sp>
      <p:sp>
        <p:nvSpPr>
          <p:cNvPr id="3" name="Google Shape;1237;p71">
            <a:extLst>
              <a:ext uri="{FF2B5EF4-FFF2-40B4-BE49-F238E27FC236}">
                <a16:creationId xmlns:a16="http://schemas.microsoft.com/office/drawing/2014/main" id="{858B419A-08CD-F4E3-57F0-026C19EA8833}"/>
              </a:ext>
            </a:extLst>
          </p:cNvPr>
          <p:cNvSpPr txBox="1">
            <a:spLocks/>
          </p:cNvSpPr>
          <p:nvPr/>
        </p:nvSpPr>
        <p:spPr>
          <a:xfrm>
            <a:off x="597750" y="1541286"/>
            <a:ext cx="578033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31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/>
              <a:t>Long sentences</a:t>
            </a:r>
            <a:r>
              <a:rPr lang="nl-BE" sz="2000" dirty="0"/>
              <a:t>: </a:t>
            </a:r>
          </a:p>
        </p:txBody>
      </p:sp>
      <p:sp>
        <p:nvSpPr>
          <p:cNvPr id="12" name="Google Shape;1236;p71">
            <a:extLst>
              <a:ext uri="{FF2B5EF4-FFF2-40B4-BE49-F238E27FC236}">
                <a16:creationId xmlns:a16="http://schemas.microsoft.com/office/drawing/2014/main" id="{B7925146-C655-BA8C-3BCB-BB34C4541D80}"/>
              </a:ext>
            </a:extLst>
          </p:cNvPr>
          <p:cNvSpPr txBox="1">
            <a:spLocks/>
          </p:cNvSpPr>
          <p:nvPr/>
        </p:nvSpPr>
        <p:spPr>
          <a:xfrm>
            <a:off x="597750" y="1921393"/>
            <a:ext cx="6169107" cy="1300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“Mother is away here working her work to get her better, but when she’s looking the two boys looking in the other part.”</a:t>
            </a:r>
          </a:p>
        </p:txBody>
      </p:sp>
    </p:spTree>
    <p:extLst>
      <p:ext uri="{BB962C8B-B14F-4D97-AF65-F5344CB8AC3E}">
        <p14:creationId xmlns:p14="http://schemas.microsoft.com/office/powerpoint/2010/main" val="489197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37;p71">
            <a:extLst>
              <a:ext uri="{FF2B5EF4-FFF2-40B4-BE49-F238E27FC236}">
                <a16:creationId xmlns:a16="http://schemas.microsoft.com/office/drawing/2014/main" id="{3328329A-8385-066B-8588-783A2CA3B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78033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Wernicke’s aphasia: </a:t>
            </a:r>
            <a:endParaRPr dirty="0"/>
          </a:p>
        </p:txBody>
      </p:sp>
      <p:sp>
        <p:nvSpPr>
          <p:cNvPr id="3" name="Google Shape;1237;p71">
            <a:extLst>
              <a:ext uri="{FF2B5EF4-FFF2-40B4-BE49-F238E27FC236}">
                <a16:creationId xmlns:a16="http://schemas.microsoft.com/office/drawing/2014/main" id="{858B419A-08CD-F4E3-57F0-026C19EA8833}"/>
              </a:ext>
            </a:extLst>
          </p:cNvPr>
          <p:cNvSpPr txBox="1">
            <a:spLocks/>
          </p:cNvSpPr>
          <p:nvPr/>
        </p:nvSpPr>
        <p:spPr>
          <a:xfrm>
            <a:off x="597750" y="1541286"/>
            <a:ext cx="578033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31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BE" sz="2000" dirty="0"/>
              <a:t>Example: </a:t>
            </a:r>
          </a:p>
        </p:txBody>
      </p:sp>
      <p:pic>
        <p:nvPicPr>
          <p:cNvPr id="11" name="APHASIA 2">
            <a:hlinkClick r:id="" action="ppaction://media"/>
            <a:extLst>
              <a:ext uri="{FF2B5EF4-FFF2-40B4-BE49-F238E27FC236}">
                <a16:creationId xmlns:a16="http://schemas.microsoft.com/office/drawing/2014/main" id="{E12F9F1F-C4C5-2530-D9CE-97838BDD24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993" t="1250" r="25290" b="18393"/>
          <a:stretch/>
        </p:blipFill>
        <p:spPr>
          <a:xfrm>
            <a:off x="3006490" y="1541286"/>
            <a:ext cx="3131019" cy="290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1"/>
          <p:cNvSpPr txBox="1">
            <a:spLocks noGrp="1"/>
          </p:cNvSpPr>
          <p:nvPr>
            <p:ph type="title"/>
          </p:nvPr>
        </p:nvSpPr>
        <p:spPr>
          <a:xfrm>
            <a:off x="215975" y="448535"/>
            <a:ext cx="3629719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TABLE OF CONTENTS</a:t>
            </a:r>
            <a:endParaRPr sz="2400" dirty="0"/>
          </a:p>
        </p:txBody>
      </p:sp>
      <p:sp>
        <p:nvSpPr>
          <p:cNvPr id="704" name="Google Shape;704;p61"/>
          <p:cNvSpPr txBox="1">
            <a:spLocks noGrp="1"/>
          </p:cNvSpPr>
          <p:nvPr>
            <p:ph type="title" idx="4"/>
          </p:nvPr>
        </p:nvSpPr>
        <p:spPr>
          <a:xfrm>
            <a:off x="477150" y="2324395"/>
            <a:ext cx="6368088" cy="2819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 startAt="3"/>
            </a:pPr>
            <a:r>
              <a:rPr lang="en" sz="1600" dirty="0">
                <a:solidFill>
                  <a:schemeClr val="accent3"/>
                </a:solidFill>
              </a:rPr>
              <a:t>APHASIA:</a:t>
            </a:r>
            <a:br>
              <a:rPr lang="en" dirty="0">
                <a:solidFill>
                  <a:schemeClr val="accent3"/>
                </a:solidFill>
              </a:rPr>
            </a:br>
            <a:r>
              <a:rPr lang="en" sz="1600" dirty="0">
                <a:solidFill>
                  <a:schemeClr val="accent3"/>
                </a:solidFill>
              </a:rPr>
              <a:t>- Definition </a:t>
            </a:r>
            <a:br>
              <a:rPr lang="en" sz="1600" dirty="0">
                <a:solidFill>
                  <a:schemeClr val="accent3"/>
                </a:solidFill>
              </a:rPr>
            </a:br>
            <a:r>
              <a:rPr lang="en" sz="1600" dirty="0">
                <a:solidFill>
                  <a:schemeClr val="accent3"/>
                </a:solidFill>
              </a:rPr>
              <a:t>- Broca’s aphasia</a:t>
            </a:r>
            <a:br>
              <a:rPr lang="en" sz="1600" dirty="0">
                <a:solidFill>
                  <a:schemeClr val="accent3"/>
                </a:solidFill>
              </a:rPr>
            </a:br>
            <a:r>
              <a:rPr lang="en" sz="1600" dirty="0">
                <a:solidFill>
                  <a:schemeClr val="accent3"/>
                </a:solidFill>
              </a:rPr>
              <a:t>	- Definition </a:t>
            </a:r>
            <a:br>
              <a:rPr lang="en" sz="1600" dirty="0">
                <a:solidFill>
                  <a:schemeClr val="accent3"/>
                </a:solidFill>
              </a:rPr>
            </a:br>
            <a:r>
              <a:rPr lang="en" sz="1600" dirty="0">
                <a:solidFill>
                  <a:schemeClr val="accent3"/>
                </a:solidFill>
              </a:rPr>
              <a:t>	- Examples </a:t>
            </a:r>
            <a:br>
              <a:rPr lang="en" sz="1600" dirty="0">
                <a:solidFill>
                  <a:schemeClr val="accent3"/>
                </a:solidFill>
              </a:rPr>
            </a:br>
            <a:r>
              <a:rPr lang="en" sz="1600" dirty="0">
                <a:solidFill>
                  <a:schemeClr val="accent3"/>
                </a:solidFill>
              </a:rPr>
              <a:t>- Wernicke’s aphasia</a:t>
            </a:r>
            <a:br>
              <a:rPr lang="en" sz="1600" dirty="0">
                <a:solidFill>
                  <a:schemeClr val="accent3"/>
                </a:solidFill>
              </a:rPr>
            </a:br>
            <a:r>
              <a:rPr lang="en" sz="1600" dirty="0">
                <a:solidFill>
                  <a:schemeClr val="accent3"/>
                </a:solidFill>
              </a:rPr>
              <a:t>	- Definition</a:t>
            </a:r>
            <a:br>
              <a:rPr lang="en" sz="1600" dirty="0">
                <a:solidFill>
                  <a:schemeClr val="accent3"/>
                </a:solidFill>
              </a:rPr>
            </a:br>
            <a:r>
              <a:rPr lang="en" sz="1600" dirty="0">
                <a:solidFill>
                  <a:schemeClr val="accent3"/>
                </a:solidFill>
              </a:rPr>
              <a:t>	- Examples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09" name="Google Shape;709;p61"/>
          <p:cNvSpPr txBox="1">
            <a:spLocks noGrp="1"/>
          </p:cNvSpPr>
          <p:nvPr>
            <p:ph type="title" idx="7"/>
          </p:nvPr>
        </p:nvSpPr>
        <p:spPr>
          <a:xfrm>
            <a:off x="477150" y="1664536"/>
            <a:ext cx="7197981" cy="702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+mj-lt"/>
              <a:buAutoNum type="arabicPeriod" startAt="2"/>
            </a:pPr>
            <a:r>
              <a:rPr lang="en" sz="1600" dirty="0">
                <a:solidFill>
                  <a:srgbClr val="E09CC3"/>
                </a:solidFill>
              </a:rPr>
              <a:t>LANGUAGE DISORDERS:</a:t>
            </a:r>
            <a:br>
              <a:rPr lang="en" dirty="0">
                <a:solidFill>
                  <a:srgbClr val="E09CC3"/>
                </a:solidFill>
              </a:rPr>
            </a:br>
            <a:r>
              <a:rPr lang="en" dirty="0">
                <a:solidFill>
                  <a:srgbClr val="E09CC3"/>
                </a:solidFill>
              </a:rPr>
              <a:t>- </a:t>
            </a:r>
            <a:r>
              <a:rPr lang="en" sz="1600" dirty="0">
                <a:solidFill>
                  <a:srgbClr val="E09CC3"/>
                </a:solidFill>
              </a:rPr>
              <a:t>Definition + types</a:t>
            </a:r>
            <a:br>
              <a:rPr lang="en" sz="1600" dirty="0">
                <a:solidFill>
                  <a:srgbClr val="E09CC3"/>
                </a:solidFill>
              </a:rPr>
            </a:br>
            <a:br>
              <a:rPr lang="en-US" sz="1600" dirty="0">
                <a:solidFill>
                  <a:srgbClr val="E09CC3"/>
                </a:solidFill>
              </a:rPr>
            </a:br>
            <a:r>
              <a:rPr lang="en-US" dirty="0">
                <a:solidFill>
                  <a:srgbClr val="E09CC3"/>
                </a:solidFill>
              </a:rPr>
              <a:t> </a:t>
            </a:r>
            <a:endParaRPr dirty="0">
              <a:solidFill>
                <a:srgbClr val="E09CC3"/>
              </a:solidFill>
            </a:endParaRPr>
          </a:p>
        </p:txBody>
      </p:sp>
      <p:sp>
        <p:nvSpPr>
          <p:cNvPr id="711" name="Google Shape;711;p61"/>
          <p:cNvSpPr txBox="1">
            <a:spLocks noGrp="1"/>
          </p:cNvSpPr>
          <p:nvPr>
            <p:ph type="title" idx="13"/>
          </p:nvPr>
        </p:nvSpPr>
        <p:spPr>
          <a:xfrm>
            <a:off x="537450" y="4431215"/>
            <a:ext cx="9365829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+mj-lt"/>
              <a:buAutoNum type="arabicPeriod" startAt="4"/>
            </a:pPr>
            <a:r>
              <a:rPr lang="nl-BE" sz="1600" dirty="0">
                <a:solidFill>
                  <a:schemeClr val="accent1"/>
                </a:solidFill>
              </a:rPr>
              <a:t>CONCLUSION:</a:t>
            </a:r>
            <a:br>
              <a:rPr lang="nl-BE" dirty="0">
                <a:solidFill>
                  <a:schemeClr val="accent1"/>
                </a:solidFill>
              </a:rPr>
            </a:br>
            <a:r>
              <a:rPr lang="nl-BE" sz="1500" dirty="0">
                <a:solidFill>
                  <a:schemeClr val="accent1"/>
                </a:solidFill>
              </a:rPr>
              <a:t>-  </a:t>
            </a:r>
            <a:r>
              <a:rPr lang="en-US" sz="1500" dirty="0">
                <a:solidFill>
                  <a:schemeClr val="accent1"/>
                </a:solidFill>
              </a:rPr>
              <a:t>It effects our use of language through the language disorder aphasia. </a:t>
            </a:r>
            <a:endParaRPr sz="1500" dirty="0">
              <a:solidFill>
                <a:schemeClr val="accent1"/>
              </a:solidFill>
            </a:endParaRPr>
          </a:p>
        </p:txBody>
      </p:sp>
      <p:grpSp>
        <p:nvGrpSpPr>
          <p:cNvPr id="6" name="Google Shape;691;p60">
            <a:extLst>
              <a:ext uri="{FF2B5EF4-FFF2-40B4-BE49-F238E27FC236}">
                <a16:creationId xmlns:a16="http://schemas.microsoft.com/office/drawing/2014/main" id="{4F1EDE96-3861-F0D4-E5CC-BE9DD344041D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7" name="Google Shape;692;p60">
              <a:extLst>
                <a:ext uri="{FF2B5EF4-FFF2-40B4-BE49-F238E27FC236}">
                  <a16:creationId xmlns:a16="http://schemas.microsoft.com/office/drawing/2014/main" id="{28152300-FBA7-C436-D571-03C93720AF39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693;p60">
              <a:extLst>
                <a:ext uri="{FF2B5EF4-FFF2-40B4-BE49-F238E27FC236}">
                  <a16:creationId xmlns:a16="http://schemas.microsoft.com/office/drawing/2014/main" id="{05318D5B-9189-4E4E-43E0-60953619B6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9" name="Google Shape;694;p60">
                <a:extLst>
                  <a:ext uri="{FF2B5EF4-FFF2-40B4-BE49-F238E27FC236}">
                    <a16:creationId xmlns:a16="http://schemas.microsoft.com/office/drawing/2014/main" id="{44177BCF-2A20-96C8-3F5F-5064B1EF60B3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95;p60">
                <a:extLst>
                  <a:ext uri="{FF2B5EF4-FFF2-40B4-BE49-F238E27FC236}">
                    <a16:creationId xmlns:a16="http://schemas.microsoft.com/office/drawing/2014/main" id="{4F1E1A36-F946-8C7B-C0AF-0E82EA8AE939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96;p60">
                <a:extLst>
                  <a:ext uri="{FF2B5EF4-FFF2-40B4-BE49-F238E27FC236}">
                    <a16:creationId xmlns:a16="http://schemas.microsoft.com/office/drawing/2014/main" id="{61579433-756F-D097-1C09-B9D828F5EC08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" name="Google Shape;696;p60">
            <a:extLst>
              <a:ext uri="{FF2B5EF4-FFF2-40B4-BE49-F238E27FC236}">
                <a16:creationId xmlns:a16="http://schemas.microsoft.com/office/drawing/2014/main" id="{B43CF91D-34FD-5015-11CB-5058741554ED}"/>
              </a:ext>
            </a:extLst>
          </p:cNvPr>
          <p:cNvSpPr/>
          <p:nvPr/>
        </p:nvSpPr>
        <p:spPr>
          <a:xfrm>
            <a:off x="999500" y="111150"/>
            <a:ext cx="120600" cy="12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09;p61">
            <a:extLst>
              <a:ext uri="{FF2B5EF4-FFF2-40B4-BE49-F238E27FC236}">
                <a16:creationId xmlns:a16="http://schemas.microsoft.com/office/drawing/2014/main" id="{9DDDDF98-3464-3E63-F6C3-0386359F6132}"/>
              </a:ext>
            </a:extLst>
          </p:cNvPr>
          <p:cNvSpPr txBox="1">
            <a:spLocks/>
          </p:cNvSpPr>
          <p:nvPr/>
        </p:nvSpPr>
        <p:spPr>
          <a:xfrm>
            <a:off x="515706" y="1007283"/>
            <a:ext cx="4171620" cy="71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ata"/>
              <a:buNone/>
              <a:defRPr sz="1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rgbClr val="FFB172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</a:rPr>
              <a:t>BRAIN HEMORRHAGE: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- </a:t>
            </a:r>
            <a:r>
              <a:rPr lang="en-US" sz="1600" dirty="0">
                <a:solidFill>
                  <a:schemeClr val="accent6"/>
                </a:solidFill>
              </a:rPr>
              <a:t>Definition + symptoms </a:t>
            </a:r>
          </a:p>
        </p:txBody>
      </p:sp>
      <p:pic>
        <p:nvPicPr>
          <p:cNvPr id="1026" name="Picture 2" descr="Aphasia takes away language. Speech therapy can help restore it. -  HopeHealth">
            <a:extLst>
              <a:ext uri="{FF2B5EF4-FFF2-40B4-BE49-F238E27FC236}">
                <a16:creationId xmlns:a16="http://schemas.microsoft.com/office/drawing/2014/main" id="{B2668553-3111-1A15-AE2B-2120144F5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31" y="1162197"/>
            <a:ext cx="3759676" cy="28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1;p60">
            <a:extLst>
              <a:ext uri="{FF2B5EF4-FFF2-40B4-BE49-F238E27FC236}">
                <a16:creationId xmlns:a16="http://schemas.microsoft.com/office/drawing/2014/main" id="{6E655F73-8001-90D7-6453-319242FBC44F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" name="Google Shape;692;p60">
              <a:extLst>
                <a:ext uri="{FF2B5EF4-FFF2-40B4-BE49-F238E27FC236}">
                  <a16:creationId xmlns:a16="http://schemas.microsoft.com/office/drawing/2014/main" id="{8D7EE91B-B6EC-98A8-635D-7D5E51394F1F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693;p60">
              <a:extLst>
                <a:ext uri="{FF2B5EF4-FFF2-40B4-BE49-F238E27FC236}">
                  <a16:creationId xmlns:a16="http://schemas.microsoft.com/office/drawing/2014/main" id="{D4E6E2FE-207E-21DD-23AF-DFAB2C7BC447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7" name="Google Shape;694;p60">
                <a:extLst>
                  <a:ext uri="{FF2B5EF4-FFF2-40B4-BE49-F238E27FC236}">
                    <a16:creationId xmlns:a16="http://schemas.microsoft.com/office/drawing/2014/main" id="{11FF60EF-060B-105A-D800-2325B6852ABA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5;p60">
                <a:extLst>
                  <a:ext uri="{FF2B5EF4-FFF2-40B4-BE49-F238E27FC236}">
                    <a16:creationId xmlns:a16="http://schemas.microsoft.com/office/drawing/2014/main" id="{7EEB611D-96D2-1220-B159-A8972AC188D8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6;p60">
                <a:extLst>
                  <a:ext uri="{FF2B5EF4-FFF2-40B4-BE49-F238E27FC236}">
                    <a16:creationId xmlns:a16="http://schemas.microsoft.com/office/drawing/2014/main" id="{AE5EDBD8-3C20-1F69-40FD-9C5199DAC9C1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" name="Google Shape;1236;p71">
            <a:extLst>
              <a:ext uri="{FF2B5EF4-FFF2-40B4-BE49-F238E27FC236}">
                <a16:creationId xmlns:a16="http://schemas.microsoft.com/office/drawing/2014/main" id="{562DB6F8-2E39-161B-BAE5-D9F4B6C128FC}"/>
              </a:ext>
            </a:extLst>
          </p:cNvPr>
          <p:cNvSpPr txBox="1">
            <a:spLocks/>
          </p:cNvSpPr>
          <p:nvPr/>
        </p:nvSpPr>
        <p:spPr>
          <a:xfrm>
            <a:off x="1310398" y="562413"/>
            <a:ext cx="7249564" cy="1767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  <a:sym typeface="Wingdings" panose="05000000000000000000" pitchFamily="2" charset="2"/>
              </a:rPr>
              <a:t>Not always going to completely affect 1 part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  <a:sym typeface="Wingdings" panose="05000000000000000000" pitchFamily="2" charset="2"/>
              </a:rPr>
              <a:t>Both areas effected  mixed expressive-receptive language disorder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  <a:sym typeface="Wingdings" panose="05000000000000000000" pitchFamily="2" charset="2"/>
              </a:rPr>
              <a:t>A piece of one area </a:t>
            </a:r>
          </a:p>
        </p:txBody>
      </p:sp>
      <p:pic>
        <p:nvPicPr>
          <p:cNvPr id="4102" name="Picture 6" descr="4,000+ Attention Please Stock Photos, Pictures &amp; Royalty-Free Images -  iStock | Your attention please">
            <a:extLst>
              <a:ext uri="{FF2B5EF4-FFF2-40B4-BE49-F238E27FC236}">
                <a16:creationId xmlns:a16="http://schemas.microsoft.com/office/drawing/2014/main" id="{3D9E8F13-8939-4A60-9E69-889D5584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7" y="668498"/>
            <a:ext cx="1138361" cy="94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ersenbloedingen - Bloedvatafwijkingen | neuro-chirurgie.org">
            <a:extLst>
              <a:ext uri="{FF2B5EF4-FFF2-40B4-BE49-F238E27FC236}">
                <a16:creationId xmlns:a16="http://schemas.microsoft.com/office/drawing/2014/main" id="{ABFE7414-EDA0-D2FB-663A-69B61E82D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7815"/>
          <a:stretch/>
        </p:blipFill>
        <p:spPr bwMode="auto">
          <a:xfrm>
            <a:off x="6773333" y="2107707"/>
            <a:ext cx="1553472" cy="17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ervatten van antistolling na een hersenbloeding | NTVG">
            <a:extLst>
              <a:ext uri="{FF2B5EF4-FFF2-40B4-BE49-F238E27FC236}">
                <a16:creationId xmlns:a16="http://schemas.microsoft.com/office/drawing/2014/main" id="{92FE87F7-4BC2-6C4B-FFF2-D9F494089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61" r="2634" b="27408"/>
          <a:stretch/>
        </p:blipFill>
        <p:spPr bwMode="auto">
          <a:xfrm>
            <a:off x="5079838" y="2107708"/>
            <a:ext cx="1507067" cy="17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1D39E8A-AF65-A872-6E76-78727F00ACB8}"/>
              </a:ext>
            </a:extLst>
          </p:cNvPr>
          <p:cNvSpPr txBox="1"/>
          <p:nvPr/>
        </p:nvSpPr>
        <p:spPr>
          <a:xfrm>
            <a:off x="738325" y="2313181"/>
            <a:ext cx="4572000" cy="100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Location / size of bleeding</a:t>
            </a: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2"/>
                </a:solidFill>
              </a:rPr>
              <a:t>In reality </a:t>
            </a:r>
            <a:r>
              <a:rPr lang="nl-BE" sz="1600" dirty="0">
                <a:solidFill>
                  <a:schemeClr val="bg2"/>
                </a:solidFill>
                <a:sym typeface="Wingdings" panose="05000000000000000000" pitchFamily="2" charset="2"/>
              </a:rPr>
              <a:t> difficult to speak of types</a:t>
            </a:r>
          </a:p>
        </p:txBody>
      </p:sp>
    </p:spTree>
    <p:extLst>
      <p:ext uri="{BB962C8B-B14F-4D97-AF65-F5344CB8AC3E}">
        <p14:creationId xmlns:p14="http://schemas.microsoft.com/office/powerpoint/2010/main" val="3799004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F550B72-04BE-A886-A363-F457BD81324D}"/>
              </a:ext>
            </a:extLst>
          </p:cNvPr>
          <p:cNvSpPr txBox="1"/>
          <p:nvPr/>
        </p:nvSpPr>
        <p:spPr>
          <a:xfrm>
            <a:off x="1322917" y="900432"/>
            <a:ext cx="649816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>
                <a:solidFill>
                  <a:schemeClr val="bg2"/>
                </a:solidFill>
                <a:effectLst/>
                <a:highlight>
                  <a:srgbClr val="FFFFFF"/>
                </a:highlight>
                <a:latin typeface="Alata" panose="020B0604020202020204" charset="0"/>
              </a:rPr>
              <a:t>“It’s like a silent condition – people don’t realise what’s going on.”</a:t>
            </a:r>
            <a:endParaRPr lang="nl-BE" sz="4400" dirty="0">
              <a:solidFill>
                <a:schemeClr val="bg2"/>
              </a:solidFill>
              <a:latin typeface="Alata" panose="020B060402020202020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25E8C56-B33B-B97D-879B-8A8FE369118C}"/>
              </a:ext>
            </a:extLst>
          </p:cNvPr>
          <p:cNvSpPr txBox="1"/>
          <p:nvPr/>
        </p:nvSpPr>
        <p:spPr>
          <a:xfrm>
            <a:off x="3155949" y="39044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0" i="0" dirty="0">
                <a:solidFill>
                  <a:schemeClr val="bg2"/>
                </a:solidFill>
                <a:effectLst/>
                <a:highlight>
                  <a:srgbClr val="FFFFFF"/>
                </a:highlight>
                <a:latin typeface="Alata" panose="020B0604020202020204" charset="0"/>
              </a:rPr>
              <a:t>(Colin Lyall, 2023)</a:t>
            </a:r>
            <a:endParaRPr lang="nl-BE" sz="2400" dirty="0">
              <a:solidFill>
                <a:schemeClr val="bg2"/>
              </a:solidFill>
              <a:latin typeface="Alat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91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91;p60">
            <a:extLst>
              <a:ext uri="{FF2B5EF4-FFF2-40B4-BE49-F238E27FC236}">
                <a16:creationId xmlns:a16="http://schemas.microsoft.com/office/drawing/2014/main" id="{3F5AF166-5CD7-A967-4932-8AAABE877835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3" name="Google Shape;692;p60">
              <a:extLst>
                <a:ext uri="{FF2B5EF4-FFF2-40B4-BE49-F238E27FC236}">
                  <a16:creationId xmlns:a16="http://schemas.microsoft.com/office/drawing/2014/main" id="{7614513A-0470-9E3C-CA81-80F68188DDE8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693;p60">
              <a:extLst>
                <a:ext uri="{FF2B5EF4-FFF2-40B4-BE49-F238E27FC236}">
                  <a16:creationId xmlns:a16="http://schemas.microsoft.com/office/drawing/2014/main" id="{29103F28-23FC-5398-B1DE-28E785D89810}"/>
                </a:ext>
              </a:extLst>
            </p:cNvPr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5" name="Google Shape;694;p60">
                <a:extLst>
                  <a:ext uri="{FF2B5EF4-FFF2-40B4-BE49-F238E27FC236}">
                    <a16:creationId xmlns:a16="http://schemas.microsoft.com/office/drawing/2014/main" id="{68F38D6C-05D1-B08B-BAEE-53304CB43FBD}"/>
                  </a:ext>
                </a:extLst>
              </p:cNvPr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695;p60">
                <a:extLst>
                  <a:ext uri="{FF2B5EF4-FFF2-40B4-BE49-F238E27FC236}">
                    <a16:creationId xmlns:a16="http://schemas.microsoft.com/office/drawing/2014/main" id="{12A81BA4-F7DA-6B77-5EA5-190A82298DE0}"/>
                  </a:ext>
                </a:extLst>
              </p:cNvPr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rgbClr val="E09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696;p60">
                <a:extLst>
                  <a:ext uri="{FF2B5EF4-FFF2-40B4-BE49-F238E27FC236}">
                    <a16:creationId xmlns:a16="http://schemas.microsoft.com/office/drawing/2014/main" id="{D48D7937-7E97-D4FB-9F44-CD8915078105}"/>
                  </a:ext>
                </a:extLst>
              </p:cNvPr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Google Shape;696;p60">
            <a:extLst>
              <a:ext uri="{FF2B5EF4-FFF2-40B4-BE49-F238E27FC236}">
                <a16:creationId xmlns:a16="http://schemas.microsoft.com/office/drawing/2014/main" id="{3298B997-BAA6-3692-2E30-FAD703E2532C}"/>
              </a:ext>
            </a:extLst>
          </p:cNvPr>
          <p:cNvSpPr/>
          <p:nvPr/>
        </p:nvSpPr>
        <p:spPr>
          <a:xfrm>
            <a:off x="999500" y="111150"/>
            <a:ext cx="120600" cy="12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62;p58">
            <a:extLst>
              <a:ext uri="{FF2B5EF4-FFF2-40B4-BE49-F238E27FC236}">
                <a16:creationId xmlns:a16="http://schemas.microsoft.com/office/drawing/2014/main" id="{A74FC1E4-2639-0BB3-74B3-8BB38F040C25}"/>
              </a:ext>
            </a:extLst>
          </p:cNvPr>
          <p:cNvSpPr txBox="1">
            <a:spLocks/>
          </p:cNvSpPr>
          <p:nvPr/>
        </p:nvSpPr>
        <p:spPr>
          <a:xfrm>
            <a:off x="1120100" y="514661"/>
            <a:ext cx="6573561" cy="66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400" b="1" dirty="0">
                <a:solidFill>
                  <a:srgbClr val="2F4A8A"/>
                </a:solidFill>
              </a:rPr>
              <a:t>How does a brain hemorrhage affect language usage?</a:t>
            </a:r>
          </a:p>
          <a:p>
            <a:pPr marL="0" indent="0" algn="ctr">
              <a:buFont typeface="Montserrat"/>
              <a:buNone/>
            </a:pPr>
            <a:endParaRPr lang="en-US" sz="16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A8A8BEF-5164-F490-1503-C43A7C17432F}"/>
              </a:ext>
            </a:extLst>
          </p:cNvPr>
          <p:cNvSpPr txBox="1"/>
          <p:nvPr/>
        </p:nvSpPr>
        <p:spPr>
          <a:xfrm>
            <a:off x="477150" y="2037373"/>
            <a:ext cx="6573561" cy="106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Brain hemorrhage can lead to</a:t>
            </a:r>
            <a:r>
              <a:rPr lang="en-US" sz="1600" dirty="0">
                <a:solidFill>
                  <a:schemeClr val="bg2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the language disorder ‘aphasia’</a:t>
            </a:r>
            <a:endParaRPr lang="en-US" sz="1600" dirty="0">
              <a:solidFill>
                <a:schemeClr val="bg2"/>
              </a:solidFill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 types of aphasia: Broca’s aphasia and Wernicke’s aphasia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each type of aphasia, language is affected in a different way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0B6EF33-8EF3-3F0F-5F2E-617371379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407" t="29591" r="31976" b="12161"/>
          <a:stretch/>
        </p:blipFill>
        <p:spPr>
          <a:xfrm>
            <a:off x="6735399" y="2759300"/>
            <a:ext cx="2127815" cy="18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2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1" name="Google Shape;4661;p121"/>
          <p:cNvSpPr txBox="1">
            <a:spLocks noGrp="1"/>
          </p:cNvSpPr>
          <p:nvPr>
            <p:ph type="subTitle" idx="1"/>
          </p:nvPr>
        </p:nvSpPr>
        <p:spPr>
          <a:xfrm>
            <a:off x="506186" y="1110342"/>
            <a:ext cx="8499022" cy="4245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Lingraphica. (2023, 2 maart). What is aphasia? | Lingraphica. The Aphasia Community.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3"/>
              </a:rPr>
              <a:t>https://www.aphasia.com/aphasia-library/what-causes-aphasia/stroke/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2. [Different types of aphasia caused by cerebral hemorrhage in the left frontal lobe: Broca’s aphasia and Broca area’s aphasia]. (2009, 1 oktober). PubMed. 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4"/>
              </a:rPr>
              <a:t>https://pubmed.ncbi.nlm.nih.gov/19882959/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3. Aphasia - Symptoms &amp; Causes - Mayo Clinic. (2022, 11 juni). Mayo Clinic. 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5"/>
              </a:rPr>
              <a:t>https://www.mayoclinic.org/diseases-conditions/aphasia/symptoms-causes/syc-20369518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4. Wright, S. (2008, 12 oktober). Brain hemorrhage: Causes, symptoms, treatments. WebMD. 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6"/>
              </a:rPr>
              <a:t>https://www.webmd.com/brain/brain-hemorrhage-bleeding-causes-symptoms-treatments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5. Professional, C. C. M. (z.d.). Brain bleed, hemorrhage (Intracranial hemorrhage). Cleveland Clinic.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7"/>
              </a:rPr>
              <a:t>https://my.clevelandclinic.org/health/diseases/14480-brain-bleed-hemorrhage-intracranial-hemorrhage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6. Belsky, G. (2023, 5 oktober). What are language disorders? Understood. 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8"/>
              </a:rPr>
              <a:t>https://www.understood.org/articles/what-are-language-disorders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7. Intracranial hemorrhage | Aurora Health Care. (z.d.). Aurora Health Care. 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9"/>
              </a:rPr>
              <a:t>https://www.aurorahealthcare.org/services/neuroscience/brain-skull-base-care/brain-hemorrhage/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4662" name="Google Shape;4662;p121"/>
          <p:cNvSpPr txBox="1">
            <a:spLocks noGrp="1"/>
          </p:cNvSpPr>
          <p:nvPr>
            <p:ph type="title"/>
          </p:nvPr>
        </p:nvSpPr>
        <p:spPr>
          <a:xfrm>
            <a:off x="612321" y="549600"/>
            <a:ext cx="7817379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SOURCES:</a:t>
            </a:r>
            <a:endParaRPr dirty="0"/>
          </a:p>
        </p:txBody>
      </p:sp>
      <p:sp>
        <p:nvSpPr>
          <p:cNvPr id="2" name="Google Shape;696;p60">
            <a:extLst>
              <a:ext uri="{FF2B5EF4-FFF2-40B4-BE49-F238E27FC236}">
                <a16:creationId xmlns:a16="http://schemas.microsoft.com/office/drawing/2014/main" id="{319BFAE5-C989-0080-FBB4-33DEBCFB2FD0}"/>
              </a:ext>
            </a:extLst>
          </p:cNvPr>
          <p:cNvSpPr/>
          <p:nvPr/>
        </p:nvSpPr>
        <p:spPr>
          <a:xfrm>
            <a:off x="999500" y="111150"/>
            <a:ext cx="120600" cy="12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1" name="Google Shape;4661;p121"/>
          <p:cNvSpPr txBox="1">
            <a:spLocks noGrp="1"/>
          </p:cNvSpPr>
          <p:nvPr>
            <p:ph type="subTitle" idx="1"/>
          </p:nvPr>
        </p:nvSpPr>
        <p:spPr>
          <a:xfrm>
            <a:off x="541775" y="393750"/>
            <a:ext cx="8463432" cy="53741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8. Website, N. (2023, 22 augustus). Treatment. nhs.uk. 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3"/>
              </a:rPr>
              <a:t>https://www.nhs.uk/conditions/aphasia/treatment/</a:t>
            </a: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9. Afasie - expressieve vorm / Taal- en spraakproblemen / Gevolgen | Hersenletsel-uitleg.nl. (z.d.). 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4"/>
              </a:rPr>
              <a:t>https://www.hersenletsel-uitleg.nl/gevolgen/taal-en-spraakproblemen/afasie-expressieve-vorm</a:t>
            </a: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10. 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BabySparks. (2021, 4 januari). Telegraphic Speech: What It Is and How It Develops. BabySparks. 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5"/>
              </a:rPr>
              <a:t>https://babysparks.com/2019/10/02/telegraphic-speech-what-it-is-and-how-it-develops/#:~:text=Telegraphic%20speech%20is%20simply%20two,communicate%20their%20thoughts%20and%20feelings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11. tactustherapy. (2017, 14 juni). Broca’s aphasia (Non-Fluent aphasia) [Video]. YouTube. 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6"/>
              </a:rPr>
              <a:t>https://www.youtube.com/watch?v=JWC-cVQmEmY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12. Types afasie - Afasietherapie. (2020, 7 juli). Afasietherapie. 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7"/>
              </a:rPr>
              <a:t>https://www.afasietherapie.be/voor-mensen-met-afasie/wat-is-afasie/types-afasie/#:~:text=Mensen%20met%20afasie%20van%20Wernicke,veel%20werkwoorden%20in%20hun%20zinnen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13. “Tip of the Tongue Phenomenon” in Normal and Aphasic Adults: An Exploratory Study. (</a:t>
            </a:r>
            <a:r>
              <a:rPr lang="en-US" sz="1200" dirty="0" err="1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z.d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.). 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8"/>
              </a:rPr>
              <a:t>https://www.ijsrp.org/research-paper-0421.php?rp=P11211132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14. tactustherapy. (2015, 8 september). Fluent aphasia (Wernicke’s aphasia) [Video]. YouTube. 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9"/>
              </a:rPr>
              <a:t>https://www.youtube.com/watch?v=3oef68YabD0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15. Hall, L. (2023, 29 juni). Raising awareness of aphasia - a “silent condition”. ITV News. 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  <a:hlinkClick r:id="rId10"/>
              </a:rPr>
              <a:t>https://www.itv.com/news/2023-06-29/raising-awareness-of-aphasia-a-silent-condition</a:t>
            </a:r>
            <a:r>
              <a:rPr lang="en-US" sz="1200" dirty="0">
                <a:solidFill>
                  <a:schemeClr val="bg2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endParaRPr lang="nl-BE" sz="1200" dirty="0">
              <a:solidFill>
                <a:schemeClr val="bg2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" name="Google Shape;696;p60">
            <a:extLst>
              <a:ext uri="{FF2B5EF4-FFF2-40B4-BE49-F238E27FC236}">
                <a16:creationId xmlns:a16="http://schemas.microsoft.com/office/drawing/2014/main" id="{319BFAE5-C989-0080-FBB4-33DEBCFB2FD0}"/>
              </a:ext>
            </a:extLst>
          </p:cNvPr>
          <p:cNvSpPr/>
          <p:nvPr/>
        </p:nvSpPr>
        <p:spPr>
          <a:xfrm>
            <a:off x="999500" y="111150"/>
            <a:ext cx="120600" cy="12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211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4"/>
          <p:cNvSpPr txBox="1">
            <a:spLocks noGrp="1"/>
          </p:cNvSpPr>
          <p:nvPr>
            <p:ph type="title"/>
          </p:nvPr>
        </p:nvSpPr>
        <p:spPr>
          <a:xfrm>
            <a:off x="720547" y="2523033"/>
            <a:ext cx="329013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BRAIN HEMORRHAGE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794" name="Google Shape;794;p64"/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01.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56" name="Google Shape;285;p36">
            <a:extLst>
              <a:ext uri="{FF2B5EF4-FFF2-40B4-BE49-F238E27FC236}">
                <a16:creationId xmlns:a16="http://schemas.microsoft.com/office/drawing/2014/main" id="{CF31FB51-7435-3ED2-17A1-884487122AD5}"/>
              </a:ext>
            </a:extLst>
          </p:cNvPr>
          <p:cNvSpPr/>
          <p:nvPr/>
        </p:nvSpPr>
        <p:spPr>
          <a:xfrm rot="-476882">
            <a:off x="4009194" y="76230"/>
            <a:ext cx="5008008" cy="4013686"/>
          </a:xfrm>
          <a:custGeom>
            <a:avLst/>
            <a:gdLst/>
            <a:ahLst/>
            <a:cxnLst/>
            <a:rect l="l" t="t" r="r" b="b"/>
            <a:pathLst>
              <a:path w="44420" h="22035" extrusionOk="0">
                <a:moveTo>
                  <a:pt x="29290" y="14482"/>
                </a:moveTo>
                <a:cubicBezTo>
                  <a:pt x="29298" y="14492"/>
                  <a:pt x="29307" y="14503"/>
                  <a:pt x="29316" y="14512"/>
                </a:cubicBezTo>
                <a:cubicBezTo>
                  <a:pt x="29272" y="14513"/>
                  <a:pt x="29227" y="14514"/>
                  <a:pt x="29183" y="14516"/>
                </a:cubicBezTo>
                <a:cubicBezTo>
                  <a:pt x="29219" y="14506"/>
                  <a:pt x="29254" y="14493"/>
                  <a:pt x="29290" y="14482"/>
                </a:cubicBezTo>
                <a:close/>
                <a:moveTo>
                  <a:pt x="40775" y="0"/>
                </a:moveTo>
                <a:cubicBezTo>
                  <a:pt x="40462" y="0"/>
                  <a:pt x="40257" y="467"/>
                  <a:pt x="40592" y="661"/>
                </a:cubicBezTo>
                <a:cubicBezTo>
                  <a:pt x="42077" y="1521"/>
                  <a:pt x="43063" y="3032"/>
                  <a:pt x="43380" y="4693"/>
                </a:cubicBezTo>
                <a:cubicBezTo>
                  <a:pt x="43708" y="6431"/>
                  <a:pt x="43190" y="8233"/>
                  <a:pt x="42188" y="9670"/>
                </a:cubicBezTo>
                <a:cubicBezTo>
                  <a:pt x="40557" y="12009"/>
                  <a:pt x="37655" y="13075"/>
                  <a:pt x="35015" y="13801"/>
                </a:cubicBezTo>
                <a:cubicBezTo>
                  <a:pt x="34855" y="13845"/>
                  <a:pt x="34694" y="13864"/>
                  <a:pt x="34531" y="13864"/>
                </a:cubicBezTo>
                <a:cubicBezTo>
                  <a:pt x="33816" y="13864"/>
                  <a:pt x="33081" y="13500"/>
                  <a:pt x="32420" y="13304"/>
                </a:cubicBezTo>
                <a:cubicBezTo>
                  <a:pt x="31849" y="13137"/>
                  <a:pt x="31281" y="13038"/>
                  <a:pt x="30700" y="13038"/>
                </a:cubicBezTo>
                <a:cubicBezTo>
                  <a:pt x="30483" y="13038"/>
                  <a:pt x="30264" y="13052"/>
                  <a:pt x="30042" y="13081"/>
                </a:cubicBezTo>
                <a:cubicBezTo>
                  <a:pt x="29248" y="13186"/>
                  <a:pt x="28494" y="13447"/>
                  <a:pt x="27775" y="13793"/>
                </a:cubicBezTo>
                <a:cubicBezTo>
                  <a:pt x="27072" y="14130"/>
                  <a:pt x="26436" y="14407"/>
                  <a:pt x="25678" y="14407"/>
                </a:cubicBezTo>
                <a:cubicBezTo>
                  <a:pt x="25625" y="14407"/>
                  <a:pt x="25570" y="14405"/>
                  <a:pt x="25515" y="14402"/>
                </a:cubicBezTo>
                <a:cubicBezTo>
                  <a:pt x="25455" y="14397"/>
                  <a:pt x="25396" y="14392"/>
                  <a:pt x="25337" y="14387"/>
                </a:cubicBezTo>
                <a:cubicBezTo>
                  <a:pt x="23159" y="14176"/>
                  <a:pt x="21002" y="13787"/>
                  <a:pt x="18836" y="13473"/>
                </a:cubicBezTo>
                <a:cubicBezTo>
                  <a:pt x="16949" y="13201"/>
                  <a:pt x="15003" y="12979"/>
                  <a:pt x="13070" y="12979"/>
                </a:cubicBezTo>
                <a:cubicBezTo>
                  <a:pt x="10978" y="12979"/>
                  <a:pt x="8900" y="13238"/>
                  <a:pt x="6927" y="13973"/>
                </a:cubicBezTo>
                <a:cubicBezTo>
                  <a:pt x="3596" y="15213"/>
                  <a:pt x="589" y="17984"/>
                  <a:pt x="41" y="21591"/>
                </a:cubicBezTo>
                <a:cubicBezTo>
                  <a:pt x="1" y="21858"/>
                  <a:pt x="234" y="22035"/>
                  <a:pt x="441" y="22035"/>
                </a:cubicBezTo>
                <a:cubicBezTo>
                  <a:pt x="578" y="22035"/>
                  <a:pt x="703" y="21958"/>
                  <a:pt x="729" y="21779"/>
                </a:cubicBezTo>
                <a:cubicBezTo>
                  <a:pt x="1235" y="18455"/>
                  <a:pt x="3945" y="15868"/>
                  <a:pt x="7019" y="14692"/>
                </a:cubicBezTo>
                <a:cubicBezTo>
                  <a:pt x="8970" y="13946"/>
                  <a:pt x="11025" y="13683"/>
                  <a:pt x="13096" y="13683"/>
                </a:cubicBezTo>
                <a:cubicBezTo>
                  <a:pt x="15187" y="13683"/>
                  <a:pt x="17295" y="13951"/>
                  <a:pt x="19332" y="14258"/>
                </a:cubicBezTo>
                <a:cubicBezTo>
                  <a:pt x="21309" y="14555"/>
                  <a:pt x="23281" y="14893"/>
                  <a:pt x="25272" y="15087"/>
                </a:cubicBezTo>
                <a:cubicBezTo>
                  <a:pt x="25283" y="15090"/>
                  <a:pt x="25296" y="15093"/>
                  <a:pt x="25310" y="15094"/>
                </a:cubicBezTo>
                <a:cubicBezTo>
                  <a:pt x="25378" y="15101"/>
                  <a:pt x="25447" y="15106"/>
                  <a:pt x="25516" y="15111"/>
                </a:cubicBezTo>
                <a:cubicBezTo>
                  <a:pt x="25640" y="15122"/>
                  <a:pt x="25763" y="15133"/>
                  <a:pt x="25887" y="15142"/>
                </a:cubicBezTo>
                <a:cubicBezTo>
                  <a:pt x="26652" y="15205"/>
                  <a:pt x="27417" y="15236"/>
                  <a:pt x="28181" y="15236"/>
                </a:cubicBezTo>
                <a:cubicBezTo>
                  <a:pt x="29556" y="15236"/>
                  <a:pt x="30928" y="15135"/>
                  <a:pt x="32296" y="14930"/>
                </a:cubicBezTo>
                <a:cubicBezTo>
                  <a:pt x="34341" y="14623"/>
                  <a:pt x="36421" y="14150"/>
                  <a:pt x="38339" y="13373"/>
                </a:cubicBezTo>
                <a:cubicBezTo>
                  <a:pt x="40076" y="12673"/>
                  <a:pt x="41642" y="11649"/>
                  <a:pt x="42740" y="10120"/>
                </a:cubicBezTo>
                <a:cubicBezTo>
                  <a:pt x="43878" y="8535"/>
                  <a:pt x="44420" y="6541"/>
                  <a:pt x="44087" y="4612"/>
                </a:cubicBezTo>
                <a:cubicBezTo>
                  <a:pt x="43762" y="2736"/>
                  <a:pt x="42618" y="1014"/>
                  <a:pt x="40954" y="51"/>
                </a:cubicBezTo>
                <a:cubicBezTo>
                  <a:pt x="40892" y="16"/>
                  <a:pt x="40832" y="0"/>
                  <a:pt x="4077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91;p36">
            <a:extLst>
              <a:ext uri="{FF2B5EF4-FFF2-40B4-BE49-F238E27FC236}">
                <a16:creationId xmlns:a16="http://schemas.microsoft.com/office/drawing/2014/main" id="{556F4A6F-E665-3F6E-8577-B83B2FD946DB}"/>
              </a:ext>
            </a:extLst>
          </p:cNvPr>
          <p:cNvGrpSpPr/>
          <p:nvPr/>
        </p:nvGrpSpPr>
        <p:grpSpPr>
          <a:xfrm>
            <a:off x="5526431" y="1229076"/>
            <a:ext cx="2573611" cy="2358647"/>
            <a:chOff x="398189" y="826778"/>
            <a:chExt cx="4354629" cy="3489924"/>
          </a:xfrm>
        </p:grpSpPr>
        <p:sp>
          <p:nvSpPr>
            <p:cNvPr id="3" name="Google Shape;292;p36">
              <a:extLst>
                <a:ext uri="{FF2B5EF4-FFF2-40B4-BE49-F238E27FC236}">
                  <a16:creationId xmlns:a16="http://schemas.microsoft.com/office/drawing/2014/main" id="{DFF9F870-B78B-FDA9-2191-B7B2A1D592A6}"/>
                </a:ext>
              </a:extLst>
            </p:cNvPr>
            <p:cNvSpPr/>
            <p:nvPr/>
          </p:nvSpPr>
          <p:spPr>
            <a:xfrm>
              <a:off x="2386652" y="3293976"/>
              <a:ext cx="745517" cy="1022726"/>
            </a:xfrm>
            <a:custGeom>
              <a:avLst/>
              <a:gdLst/>
              <a:ahLst/>
              <a:cxnLst/>
              <a:rect l="l" t="t" r="r" b="b"/>
              <a:pathLst>
                <a:path w="4147" h="5689" extrusionOk="0">
                  <a:moveTo>
                    <a:pt x="3129" y="1"/>
                  </a:moveTo>
                  <a:lnTo>
                    <a:pt x="0" y="924"/>
                  </a:lnTo>
                  <a:cubicBezTo>
                    <a:pt x="747" y="1859"/>
                    <a:pt x="1247" y="2991"/>
                    <a:pt x="1435" y="4174"/>
                  </a:cubicBezTo>
                  <a:cubicBezTo>
                    <a:pt x="1501" y="4583"/>
                    <a:pt x="1534" y="5011"/>
                    <a:pt x="1735" y="5374"/>
                  </a:cubicBezTo>
                  <a:cubicBezTo>
                    <a:pt x="1812" y="5511"/>
                    <a:pt x="1924" y="5645"/>
                    <a:pt x="2077" y="5679"/>
                  </a:cubicBezTo>
                  <a:cubicBezTo>
                    <a:pt x="2104" y="5686"/>
                    <a:pt x="2131" y="5688"/>
                    <a:pt x="2157" y="5688"/>
                  </a:cubicBezTo>
                  <a:cubicBezTo>
                    <a:pt x="2342" y="5688"/>
                    <a:pt x="2515" y="5551"/>
                    <a:pt x="2649" y="5412"/>
                  </a:cubicBezTo>
                  <a:cubicBezTo>
                    <a:pt x="3183" y="4860"/>
                    <a:pt x="3998" y="2971"/>
                    <a:pt x="4146" y="2219"/>
                  </a:cubicBezTo>
                  <a:lnTo>
                    <a:pt x="31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3;p36">
              <a:extLst>
                <a:ext uri="{FF2B5EF4-FFF2-40B4-BE49-F238E27FC236}">
                  <a16:creationId xmlns:a16="http://schemas.microsoft.com/office/drawing/2014/main" id="{AF216BC1-A4B0-6D83-8FA4-96711EE9BA40}"/>
                </a:ext>
              </a:extLst>
            </p:cNvPr>
            <p:cNvSpPr/>
            <p:nvPr/>
          </p:nvSpPr>
          <p:spPr>
            <a:xfrm>
              <a:off x="2386652" y="3293976"/>
              <a:ext cx="745517" cy="1022726"/>
            </a:xfrm>
            <a:custGeom>
              <a:avLst/>
              <a:gdLst/>
              <a:ahLst/>
              <a:cxnLst/>
              <a:rect l="l" t="t" r="r" b="b"/>
              <a:pathLst>
                <a:path w="4147" h="5689" extrusionOk="0">
                  <a:moveTo>
                    <a:pt x="3129" y="1"/>
                  </a:moveTo>
                  <a:lnTo>
                    <a:pt x="0" y="924"/>
                  </a:lnTo>
                  <a:cubicBezTo>
                    <a:pt x="747" y="1859"/>
                    <a:pt x="1247" y="2991"/>
                    <a:pt x="1435" y="4174"/>
                  </a:cubicBezTo>
                  <a:cubicBezTo>
                    <a:pt x="1501" y="4583"/>
                    <a:pt x="1534" y="5011"/>
                    <a:pt x="1735" y="5374"/>
                  </a:cubicBezTo>
                  <a:cubicBezTo>
                    <a:pt x="1812" y="5511"/>
                    <a:pt x="1924" y="5645"/>
                    <a:pt x="2077" y="5679"/>
                  </a:cubicBezTo>
                  <a:cubicBezTo>
                    <a:pt x="2104" y="5686"/>
                    <a:pt x="2131" y="5688"/>
                    <a:pt x="2157" y="5688"/>
                  </a:cubicBezTo>
                  <a:cubicBezTo>
                    <a:pt x="2342" y="5688"/>
                    <a:pt x="2515" y="5551"/>
                    <a:pt x="2649" y="5412"/>
                  </a:cubicBezTo>
                  <a:cubicBezTo>
                    <a:pt x="3183" y="4860"/>
                    <a:pt x="3998" y="2971"/>
                    <a:pt x="4146" y="2219"/>
                  </a:cubicBezTo>
                  <a:lnTo>
                    <a:pt x="3129" y="1"/>
                  </a:ln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4;p36">
              <a:extLst>
                <a:ext uri="{FF2B5EF4-FFF2-40B4-BE49-F238E27FC236}">
                  <a16:creationId xmlns:a16="http://schemas.microsoft.com/office/drawing/2014/main" id="{94CCB424-E488-D232-D0F2-98C306FAA3BB}"/>
                </a:ext>
              </a:extLst>
            </p:cNvPr>
            <p:cNvSpPr/>
            <p:nvPr/>
          </p:nvSpPr>
          <p:spPr>
            <a:xfrm>
              <a:off x="398189" y="826778"/>
              <a:ext cx="4354629" cy="3036537"/>
            </a:xfrm>
            <a:custGeom>
              <a:avLst/>
              <a:gdLst/>
              <a:ahLst/>
              <a:cxnLst/>
              <a:rect l="l" t="t" r="r" b="b"/>
              <a:pathLst>
                <a:path w="24223" h="16891" extrusionOk="0">
                  <a:moveTo>
                    <a:pt x="11517" y="0"/>
                  </a:moveTo>
                  <a:cubicBezTo>
                    <a:pt x="10137" y="0"/>
                    <a:pt x="9068" y="594"/>
                    <a:pt x="9068" y="594"/>
                  </a:cubicBezTo>
                  <a:cubicBezTo>
                    <a:pt x="8746" y="532"/>
                    <a:pt x="8440" y="505"/>
                    <a:pt x="8151" y="505"/>
                  </a:cubicBezTo>
                  <a:cubicBezTo>
                    <a:pt x="5927" y="505"/>
                    <a:pt x="4700" y="2118"/>
                    <a:pt x="4700" y="2118"/>
                  </a:cubicBezTo>
                  <a:cubicBezTo>
                    <a:pt x="2434" y="2242"/>
                    <a:pt x="2146" y="4301"/>
                    <a:pt x="2146" y="4301"/>
                  </a:cubicBezTo>
                  <a:cubicBezTo>
                    <a:pt x="1" y="5104"/>
                    <a:pt x="686" y="7522"/>
                    <a:pt x="686" y="7522"/>
                  </a:cubicBezTo>
                  <a:cubicBezTo>
                    <a:pt x="579" y="11708"/>
                    <a:pt x="3853" y="12014"/>
                    <a:pt x="4810" y="12014"/>
                  </a:cubicBezTo>
                  <a:cubicBezTo>
                    <a:pt x="4974" y="12014"/>
                    <a:pt x="5070" y="12005"/>
                    <a:pt x="5070" y="12005"/>
                  </a:cubicBezTo>
                  <a:cubicBezTo>
                    <a:pt x="5440" y="14024"/>
                    <a:pt x="7253" y="14641"/>
                    <a:pt x="8531" y="14806"/>
                  </a:cubicBezTo>
                  <a:cubicBezTo>
                    <a:pt x="8744" y="14834"/>
                    <a:pt x="9026" y="14845"/>
                    <a:pt x="9350" y="14845"/>
                  </a:cubicBezTo>
                  <a:cubicBezTo>
                    <a:pt x="10966" y="14845"/>
                    <a:pt x="13598" y="14559"/>
                    <a:pt x="13598" y="14559"/>
                  </a:cubicBezTo>
                  <a:lnTo>
                    <a:pt x="13598" y="14559"/>
                  </a:lnTo>
                  <a:cubicBezTo>
                    <a:pt x="13229" y="15421"/>
                    <a:pt x="13648" y="16435"/>
                    <a:pt x="14534" y="16745"/>
                  </a:cubicBezTo>
                  <a:cubicBezTo>
                    <a:pt x="14859" y="16858"/>
                    <a:pt x="15200" y="16891"/>
                    <a:pt x="15488" y="16891"/>
                  </a:cubicBezTo>
                  <a:cubicBezTo>
                    <a:pt x="15893" y="16891"/>
                    <a:pt x="16193" y="16825"/>
                    <a:pt x="16193" y="16825"/>
                  </a:cubicBezTo>
                  <a:cubicBezTo>
                    <a:pt x="18911" y="16825"/>
                    <a:pt x="19282" y="14684"/>
                    <a:pt x="19282" y="14684"/>
                  </a:cubicBezTo>
                  <a:cubicBezTo>
                    <a:pt x="21631" y="14518"/>
                    <a:pt x="22657" y="12342"/>
                    <a:pt x="22657" y="12342"/>
                  </a:cubicBezTo>
                  <a:cubicBezTo>
                    <a:pt x="24223" y="8922"/>
                    <a:pt x="21549" y="6444"/>
                    <a:pt x="21549" y="6444"/>
                  </a:cubicBezTo>
                  <a:cubicBezTo>
                    <a:pt x="21755" y="4465"/>
                    <a:pt x="19860" y="3889"/>
                    <a:pt x="19860" y="3889"/>
                  </a:cubicBezTo>
                  <a:cubicBezTo>
                    <a:pt x="19086" y="1490"/>
                    <a:pt x="16458" y="1417"/>
                    <a:pt x="16142" y="1417"/>
                  </a:cubicBezTo>
                  <a:cubicBezTo>
                    <a:pt x="16122" y="1417"/>
                    <a:pt x="16111" y="1417"/>
                    <a:pt x="16111" y="1417"/>
                  </a:cubicBezTo>
                  <a:cubicBezTo>
                    <a:pt x="15655" y="689"/>
                    <a:pt x="14994" y="526"/>
                    <a:pt x="14493" y="526"/>
                  </a:cubicBezTo>
                  <a:cubicBezTo>
                    <a:pt x="14088" y="526"/>
                    <a:pt x="13787" y="633"/>
                    <a:pt x="13787" y="633"/>
                  </a:cubicBezTo>
                  <a:cubicBezTo>
                    <a:pt x="13018" y="157"/>
                    <a:pt x="12226" y="0"/>
                    <a:pt x="115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5;p36">
              <a:extLst>
                <a:ext uri="{FF2B5EF4-FFF2-40B4-BE49-F238E27FC236}">
                  <a16:creationId xmlns:a16="http://schemas.microsoft.com/office/drawing/2014/main" id="{6F094374-6749-EEB6-C875-59513406E44D}"/>
                </a:ext>
              </a:extLst>
            </p:cNvPr>
            <p:cNvSpPr/>
            <p:nvPr/>
          </p:nvSpPr>
          <p:spPr>
            <a:xfrm>
              <a:off x="1311972" y="1893728"/>
              <a:ext cx="1568156" cy="1077377"/>
            </a:xfrm>
            <a:custGeom>
              <a:avLst/>
              <a:gdLst/>
              <a:ahLst/>
              <a:cxnLst/>
              <a:rect l="l" t="t" r="r" b="b"/>
              <a:pathLst>
                <a:path w="8723" h="5993" extrusionOk="0">
                  <a:moveTo>
                    <a:pt x="8703" y="1"/>
                  </a:moveTo>
                  <a:cubicBezTo>
                    <a:pt x="8698" y="1"/>
                    <a:pt x="8694" y="3"/>
                    <a:pt x="8691" y="6"/>
                  </a:cubicBezTo>
                  <a:cubicBezTo>
                    <a:pt x="8198" y="496"/>
                    <a:pt x="7961" y="1224"/>
                    <a:pt x="8072" y="1911"/>
                  </a:cubicBezTo>
                  <a:cubicBezTo>
                    <a:pt x="7846" y="1869"/>
                    <a:pt x="7616" y="1848"/>
                    <a:pt x="7384" y="1848"/>
                  </a:cubicBezTo>
                  <a:cubicBezTo>
                    <a:pt x="6468" y="1848"/>
                    <a:pt x="5540" y="2174"/>
                    <a:pt x="4845" y="2763"/>
                  </a:cubicBezTo>
                  <a:lnTo>
                    <a:pt x="4794" y="2808"/>
                  </a:lnTo>
                  <a:cubicBezTo>
                    <a:pt x="4675" y="2910"/>
                    <a:pt x="4552" y="3016"/>
                    <a:pt x="4404" y="3063"/>
                  </a:cubicBezTo>
                  <a:cubicBezTo>
                    <a:pt x="4340" y="3082"/>
                    <a:pt x="4275" y="3090"/>
                    <a:pt x="4209" y="3090"/>
                  </a:cubicBezTo>
                  <a:cubicBezTo>
                    <a:pt x="4053" y="3090"/>
                    <a:pt x="3893" y="3044"/>
                    <a:pt x="3735" y="2999"/>
                  </a:cubicBezTo>
                  <a:cubicBezTo>
                    <a:pt x="3692" y="2985"/>
                    <a:pt x="3648" y="2974"/>
                    <a:pt x="3605" y="2962"/>
                  </a:cubicBezTo>
                  <a:cubicBezTo>
                    <a:pt x="3373" y="2900"/>
                    <a:pt x="3135" y="2870"/>
                    <a:pt x="2897" y="2870"/>
                  </a:cubicBezTo>
                  <a:cubicBezTo>
                    <a:pt x="2231" y="2870"/>
                    <a:pt x="1567" y="3107"/>
                    <a:pt x="1057" y="3545"/>
                  </a:cubicBezTo>
                  <a:cubicBezTo>
                    <a:pt x="366" y="4140"/>
                    <a:pt x="0" y="5071"/>
                    <a:pt x="102" y="5977"/>
                  </a:cubicBezTo>
                  <a:cubicBezTo>
                    <a:pt x="102" y="5986"/>
                    <a:pt x="109" y="5993"/>
                    <a:pt x="119" y="5993"/>
                  </a:cubicBezTo>
                  <a:lnTo>
                    <a:pt x="122" y="5993"/>
                  </a:lnTo>
                  <a:cubicBezTo>
                    <a:pt x="130" y="5992"/>
                    <a:pt x="139" y="5982"/>
                    <a:pt x="138" y="5973"/>
                  </a:cubicBezTo>
                  <a:cubicBezTo>
                    <a:pt x="37" y="5078"/>
                    <a:pt x="399" y="4158"/>
                    <a:pt x="1081" y="3571"/>
                  </a:cubicBezTo>
                  <a:cubicBezTo>
                    <a:pt x="1584" y="3139"/>
                    <a:pt x="2240" y="2905"/>
                    <a:pt x="2898" y="2905"/>
                  </a:cubicBezTo>
                  <a:cubicBezTo>
                    <a:pt x="3133" y="2905"/>
                    <a:pt x="3368" y="2935"/>
                    <a:pt x="3597" y="2996"/>
                  </a:cubicBezTo>
                  <a:cubicBezTo>
                    <a:pt x="3639" y="3009"/>
                    <a:pt x="3682" y="3020"/>
                    <a:pt x="3727" y="3033"/>
                  </a:cubicBezTo>
                  <a:cubicBezTo>
                    <a:pt x="3886" y="3079"/>
                    <a:pt x="4049" y="3127"/>
                    <a:pt x="4209" y="3127"/>
                  </a:cubicBezTo>
                  <a:cubicBezTo>
                    <a:pt x="4278" y="3127"/>
                    <a:pt x="4348" y="3118"/>
                    <a:pt x="4416" y="3096"/>
                  </a:cubicBezTo>
                  <a:cubicBezTo>
                    <a:pt x="4570" y="3048"/>
                    <a:pt x="4696" y="2939"/>
                    <a:pt x="4818" y="2835"/>
                  </a:cubicBezTo>
                  <a:lnTo>
                    <a:pt x="4869" y="2791"/>
                  </a:lnTo>
                  <a:cubicBezTo>
                    <a:pt x="5557" y="2207"/>
                    <a:pt x="6475" y="1884"/>
                    <a:pt x="7382" y="1884"/>
                  </a:cubicBezTo>
                  <a:cubicBezTo>
                    <a:pt x="7620" y="1884"/>
                    <a:pt x="7858" y="1907"/>
                    <a:pt x="8090" y="1953"/>
                  </a:cubicBezTo>
                  <a:cubicBezTo>
                    <a:pt x="8091" y="1953"/>
                    <a:pt x="8092" y="1953"/>
                    <a:pt x="8093" y="1953"/>
                  </a:cubicBezTo>
                  <a:cubicBezTo>
                    <a:pt x="8098" y="1953"/>
                    <a:pt x="8103" y="1951"/>
                    <a:pt x="8106" y="1947"/>
                  </a:cubicBezTo>
                  <a:cubicBezTo>
                    <a:pt x="8110" y="1943"/>
                    <a:pt x="8114" y="1937"/>
                    <a:pt x="8111" y="1931"/>
                  </a:cubicBezTo>
                  <a:cubicBezTo>
                    <a:pt x="7993" y="1249"/>
                    <a:pt x="8225" y="520"/>
                    <a:pt x="8716" y="31"/>
                  </a:cubicBezTo>
                  <a:cubicBezTo>
                    <a:pt x="8722" y="24"/>
                    <a:pt x="8722" y="13"/>
                    <a:pt x="8716" y="6"/>
                  </a:cubicBezTo>
                  <a:cubicBezTo>
                    <a:pt x="8712" y="3"/>
                    <a:pt x="8708" y="1"/>
                    <a:pt x="87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6;p36">
              <a:extLst>
                <a:ext uri="{FF2B5EF4-FFF2-40B4-BE49-F238E27FC236}">
                  <a16:creationId xmlns:a16="http://schemas.microsoft.com/office/drawing/2014/main" id="{D819B988-6881-2DB2-96AD-45C2BD5E9389}"/>
                </a:ext>
              </a:extLst>
            </p:cNvPr>
            <p:cNvSpPr/>
            <p:nvPr/>
          </p:nvSpPr>
          <p:spPr>
            <a:xfrm>
              <a:off x="647893" y="1889952"/>
              <a:ext cx="674147" cy="969154"/>
            </a:xfrm>
            <a:custGeom>
              <a:avLst/>
              <a:gdLst/>
              <a:ahLst/>
              <a:cxnLst/>
              <a:rect l="l" t="t" r="r" b="b"/>
              <a:pathLst>
                <a:path w="3750" h="5391" extrusionOk="0">
                  <a:moveTo>
                    <a:pt x="1040" y="1"/>
                  </a:moveTo>
                  <a:cubicBezTo>
                    <a:pt x="1035" y="1"/>
                    <a:pt x="1031" y="3"/>
                    <a:pt x="1027" y="6"/>
                  </a:cubicBezTo>
                  <a:cubicBezTo>
                    <a:pt x="166" y="852"/>
                    <a:pt x="1" y="2348"/>
                    <a:pt x="646" y="3487"/>
                  </a:cubicBezTo>
                  <a:cubicBezTo>
                    <a:pt x="1226" y="4515"/>
                    <a:pt x="2406" y="5242"/>
                    <a:pt x="3727" y="5390"/>
                  </a:cubicBezTo>
                  <a:lnTo>
                    <a:pt x="3730" y="5390"/>
                  </a:lnTo>
                  <a:cubicBezTo>
                    <a:pt x="3739" y="5390"/>
                    <a:pt x="3747" y="5383"/>
                    <a:pt x="3748" y="5374"/>
                  </a:cubicBezTo>
                  <a:cubicBezTo>
                    <a:pt x="3749" y="5364"/>
                    <a:pt x="3742" y="5356"/>
                    <a:pt x="3732" y="5355"/>
                  </a:cubicBezTo>
                  <a:cubicBezTo>
                    <a:pt x="2422" y="5208"/>
                    <a:pt x="1253" y="4486"/>
                    <a:pt x="678" y="3470"/>
                  </a:cubicBezTo>
                  <a:cubicBezTo>
                    <a:pt x="40" y="2344"/>
                    <a:pt x="202" y="865"/>
                    <a:pt x="1053" y="31"/>
                  </a:cubicBezTo>
                  <a:cubicBezTo>
                    <a:pt x="1059" y="24"/>
                    <a:pt x="1059" y="13"/>
                    <a:pt x="1053" y="6"/>
                  </a:cubicBezTo>
                  <a:cubicBezTo>
                    <a:pt x="1050" y="3"/>
                    <a:pt x="1045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7;p36">
              <a:extLst>
                <a:ext uri="{FF2B5EF4-FFF2-40B4-BE49-F238E27FC236}">
                  <a16:creationId xmlns:a16="http://schemas.microsoft.com/office/drawing/2014/main" id="{12587EDE-456E-6A2D-F933-0DF8CAD25F49}"/>
                </a:ext>
              </a:extLst>
            </p:cNvPr>
            <p:cNvSpPr/>
            <p:nvPr/>
          </p:nvSpPr>
          <p:spPr>
            <a:xfrm>
              <a:off x="1085099" y="1228749"/>
              <a:ext cx="344624" cy="601159"/>
            </a:xfrm>
            <a:custGeom>
              <a:avLst/>
              <a:gdLst/>
              <a:ahLst/>
              <a:cxnLst/>
              <a:rect l="l" t="t" r="r" b="b"/>
              <a:pathLst>
                <a:path w="1917" h="3344" extrusionOk="0">
                  <a:moveTo>
                    <a:pt x="975" y="1"/>
                  </a:moveTo>
                  <a:cubicBezTo>
                    <a:pt x="972" y="1"/>
                    <a:pt x="969" y="2"/>
                    <a:pt x="966" y="4"/>
                  </a:cubicBezTo>
                  <a:cubicBezTo>
                    <a:pt x="321" y="425"/>
                    <a:pt x="0" y="1271"/>
                    <a:pt x="207" y="2015"/>
                  </a:cubicBezTo>
                  <a:cubicBezTo>
                    <a:pt x="415" y="2759"/>
                    <a:pt x="1126" y="3318"/>
                    <a:pt x="1898" y="3344"/>
                  </a:cubicBezTo>
                  <a:cubicBezTo>
                    <a:pt x="1908" y="3344"/>
                    <a:pt x="1917" y="3338"/>
                    <a:pt x="1915" y="3327"/>
                  </a:cubicBezTo>
                  <a:cubicBezTo>
                    <a:pt x="1915" y="3316"/>
                    <a:pt x="1907" y="3309"/>
                    <a:pt x="1898" y="3309"/>
                  </a:cubicBezTo>
                  <a:cubicBezTo>
                    <a:pt x="1142" y="3284"/>
                    <a:pt x="445" y="2735"/>
                    <a:pt x="242" y="2006"/>
                  </a:cubicBezTo>
                  <a:cubicBezTo>
                    <a:pt x="38" y="1276"/>
                    <a:pt x="352" y="448"/>
                    <a:pt x="987" y="34"/>
                  </a:cubicBezTo>
                  <a:cubicBezTo>
                    <a:pt x="994" y="29"/>
                    <a:pt x="996" y="17"/>
                    <a:pt x="992" y="9"/>
                  </a:cubicBezTo>
                  <a:cubicBezTo>
                    <a:pt x="988" y="4"/>
                    <a:pt x="982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8;p36">
              <a:extLst>
                <a:ext uri="{FF2B5EF4-FFF2-40B4-BE49-F238E27FC236}">
                  <a16:creationId xmlns:a16="http://schemas.microsoft.com/office/drawing/2014/main" id="{E17B1858-34A0-1D4C-3FFE-74191E296DBC}"/>
                </a:ext>
              </a:extLst>
            </p:cNvPr>
            <p:cNvSpPr/>
            <p:nvPr/>
          </p:nvSpPr>
          <p:spPr>
            <a:xfrm>
              <a:off x="1889581" y="1244749"/>
              <a:ext cx="428218" cy="569519"/>
            </a:xfrm>
            <a:custGeom>
              <a:avLst/>
              <a:gdLst/>
              <a:ahLst/>
              <a:cxnLst/>
              <a:rect l="l" t="t" r="r" b="b"/>
              <a:pathLst>
                <a:path w="2382" h="3168" extrusionOk="0">
                  <a:moveTo>
                    <a:pt x="955" y="0"/>
                  </a:moveTo>
                  <a:cubicBezTo>
                    <a:pt x="667" y="0"/>
                    <a:pt x="358" y="86"/>
                    <a:pt x="13" y="263"/>
                  </a:cubicBezTo>
                  <a:cubicBezTo>
                    <a:pt x="3" y="268"/>
                    <a:pt x="1" y="278"/>
                    <a:pt x="5" y="288"/>
                  </a:cubicBezTo>
                  <a:cubicBezTo>
                    <a:pt x="7" y="294"/>
                    <a:pt x="13" y="297"/>
                    <a:pt x="19" y="297"/>
                  </a:cubicBezTo>
                  <a:cubicBezTo>
                    <a:pt x="22" y="297"/>
                    <a:pt x="25" y="297"/>
                    <a:pt x="28" y="295"/>
                  </a:cubicBezTo>
                  <a:cubicBezTo>
                    <a:pt x="367" y="121"/>
                    <a:pt x="671" y="36"/>
                    <a:pt x="954" y="36"/>
                  </a:cubicBezTo>
                  <a:cubicBezTo>
                    <a:pt x="994" y="36"/>
                    <a:pt x="1033" y="38"/>
                    <a:pt x="1073" y="41"/>
                  </a:cubicBezTo>
                  <a:cubicBezTo>
                    <a:pt x="1750" y="103"/>
                    <a:pt x="2331" y="763"/>
                    <a:pt x="2339" y="1484"/>
                  </a:cubicBezTo>
                  <a:cubicBezTo>
                    <a:pt x="2348" y="2150"/>
                    <a:pt x="2005" y="2917"/>
                    <a:pt x="1222" y="3131"/>
                  </a:cubicBezTo>
                  <a:cubicBezTo>
                    <a:pt x="1212" y="3133"/>
                    <a:pt x="1207" y="3144"/>
                    <a:pt x="1210" y="3153"/>
                  </a:cubicBezTo>
                  <a:cubicBezTo>
                    <a:pt x="1212" y="3162"/>
                    <a:pt x="1219" y="3167"/>
                    <a:pt x="1227" y="3167"/>
                  </a:cubicBezTo>
                  <a:cubicBezTo>
                    <a:pt x="1228" y="3167"/>
                    <a:pt x="1229" y="3167"/>
                    <a:pt x="1229" y="3165"/>
                  </a:cubicBezTo>
                  <a:cubicBezTo>
                    <a:pt x="2032" y="2946"/>
                    <a:pt x="2381" y="2164"/>
                    <a:pt x="2374" y="1484"/>
                  </a:cubicBezTo>
                  <a:cubicBezTo>
                    <a:pt x="2365" y="745"/>
                    <a:pt x="1771" y="68"/>
                    <a:pt x="1075" y="5"/>
                  </a:cubicBezTo>
                  <a:cubicBezTo>
                    <a:pt x="1035" y="2"/>
                    <a:pt x="995" y="0"/>
                    <a:pt x="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;p36">
              <a:extLst>
                <a:ext uri="{FF2B5EF4-FFF2-40B4-BE49-F238E27FC236}">
                  <a16:creationId xmlns:a16="http://schemas.microsoft.com/office/drawing/2014/main" id="{070C4A0A-94FE-4D96-58AD-D836F4EA6068}"/>
                </a:ext>
              </a:extLst>
            </p:cNvPr>
            <p:cNvSpPr/>
            <p:nvPr/>
          </p:nvSpPr>
          <p:spPr>
            <a:xfrm>
              <a:off x="2615862" y="1081875"/>
              <a:ext cx="663540" cy="665877"/>
            </a:xfrm>
            <a:custGeom>
              <a:avLst/>
              <a:gdLst/>
              <a:ahLst/>
              <a:cxnLst/>
              <a:rect l="l" t="t" r="r" b="b"/>
              <a:pathLst>
                <a:path w="3691" h="3704" extrusionOk="0">
                  <a:moveTo>
                    <a:pt x="3671" y="0"/>
                  </a:moveTo>
                  <a:cubicBezTo>
                    <a:pt x="3671" y="0"/>
                    <a:pt x="3670" y="0"/>
                    <a:pt x="3669" y="0"/>
                  </a:cubicBezTo>
                  <a:cubicBezTo>
                    <a:pt x="3241" y="54"/>
                    <a:pt x="2836" y="318"/>
                    <a:pt x="2611" y="687"/>
                  </a:cubicBezTo>
                  <a:cubicBezTo>
                    <a:pt x="2390" y="1051"/>
                    <a:pt x="2340" y="1505"/>
                    <a:pt x="2475" y="1907"/>
                  </a:cubicBezTo>
                  <a:cubicBezTo>
                    <a:pt x="2277" y="1835"/>
                    <a:pt x="2066" y="1799"/>
                    <a:pt x="1854" y="1799"/>
                  </a:cubicBezTo>
                  <a:cubicBezTo>
                    <a:pt x="1476" y="1799"/>
                    <a:pt x="1096" y="1913"/>
                    <a:pt x="789" y="2130"/>
                  </a:cubicBezTo>
                  <a:cubicBezTo>
                    <a:pt x="301" y="2477"/>
                    <a:pt x="0" y="3087"/>
                    <a:pt x="22" y="3685"/>
                  </a:cubicBezTo>
                  <a:cubicBezTo>
                    <a:pt x="22" y="3695"/>
                    <a:pt x="31" y="3703"/>
                    <a:pt x="40" y="3703"/>
                  </a:cubicBezTo>
                  <a:cubicBezTo>
                    <a:pt x="51" y="3703"/>
                    <a:pt x="58" y="3695"/>
                    <a:pt x="59" y="3685"/>
                  </a:cubicBezTo>
                  <a:cubicBezTo>
                    <a:pt x="37" y="3099"/>
                    <a:pt x="333" y="2501"/>
                    <a:pt x="812" y="2161"/>
                  </a:cubicBezTo>
                  <a:cubicBezTo>
                    <a:pt x="1112" y="1947"/>
                    <a:pt x="1485" y="1835"/>
                    <a:pt x="1856" y="1835"/>
                  </a:cubicBezTo>
                  <a:cubicBezTo>
                    <a:pt x="2076" y="1835"/>
                    <a:pt x="2296" y="1875"/>
                    <a:pt x="2499" y="1955"/>
                  </a:cubicBezTo>
                  <a:cubicBezTo>
                    <a:pt x="2501" y="1956"/>
                    <a:pt x="2503" y="1956"/>
                    <a:pt x="2505" y="1956"/>
                  </a:cubicBezTo>
                  <a:cubicBezTo>
                    <a:pt x="2509" y="1956"/>
                    <a:pt x="2513" y="1954"/>
                    <a:pt x="2517" y="1951"/>
                  </a:cubicBezTo>
                  <a:cubicBezTo>
                    <a:pt x="2522" y="1946"/>
                    <a:pt x="2524" y="1939"/>
                    <a:pt x="2521" y="1933"/>
                  </a:cubicBezTo>
                  <a:cubicBezTo>
                    <a:pt x="2375" y="1537"/>
                    <a:pt x="2422" y="1067"/>
                    <a:pt x="2642" y="707"/>
                  </a:cubicBezTo>
                  <a:cubicBezTo>
                    <a:pt x="2859" y="347"/>
                    <a:pt x="3256" y="90"/>
                    <a:pt x="3673" y="36"/>
                  </a:cubicBezTo>
                  <a:cubicBezTo>
                    <a:pt x="3684" y="34"/>
                    <a:pt x="3690" y="26"/>
                    <a:pt x="3689" y="16"/>
                  </a:cubicBezTo>
                  <a:cubicBezTo>
                    <a:pt x="3688" y="6"/>
                    <a:pt x="3680" y="0"/>
                    <a:pt x="36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;p36">
              <a:extLst>
                <a:ext uri="{FF2B5EF4-FFF2-40B4-BE49-F238E27FC236}">
                  <a16:creationId xmlns:a16="http://schemas.microsoft.com/office/drawing/2014/main" id="{6A332E23-1302-66F2-E8B4-75404527BD8B}"/>
                </a:ext>
              </a:extLst>
            </p:cNvPr>
            <p:cNvSpPr/>
            <p:nvPr/>
          </p:nvSpPr>
          <p:spPr>
            <a:xfrm>
              <a:off x="3165067" y="1760876"/>
              <a:ext cx="361343" cy="374107"/>
            </a:xfrm>
            <a:custGeom>
              <a:avLst/>
              <a:gdLst/>
              <a:ahLst/>
              <a:cxnLst/>
              <a:rect l="l" t="t" r="r" b="b"/>
              <a:pathLst>
                <a:path w="2010" h="2081" extrusionOk="0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8"/>
                    <a:pt x="8" y="35"/>
                    <a:pt x="17" y="35"/>
                  </a:cubicBezTo>
                  <a:cubicBezTo>
                    <a:pt x="542" y="44"/>
                    <a:pt x="1051" y="266"/>
                    <a:pt x="1412" y="643"/>
                  </a:cubicBezTo>
                  <a:cubicBezTo>
                    <a:pt x="1775" y="1021"/>
                    <a:pt x="1976" y="1539"/>
                    <a:pt x="1961" y="2063"/>
                  </a:cubicBezTo>
                  <a:cubicBezTo>
                    <a:pt x="1960" y="2073"/>
                    <a:pt x="1967" y="2081"/>
                    <a:pt x="1978" y="2081"/>
                  </a:cubicBezTo>
                  <a:cubicBezTo>
                    <a:pt x="1987" y="2081"/>
                    <a:pt x="1996" y="2074"/>
                    <a:pt x="1997" y="2063"/>
                  </a:cubicBezTo>
                  <a:cubicBezTo>
                    <a:pt x="2010" y="1530"/>
                    <a:pt x="1807" y="1002"/>
                    <a:pt x="1438" y="619"/>
                  </a:cubicBezTo>
                  <a:cubicBezTo>
                    <a:pt x="1068" y="234"/>
                    <a:pt x="551" y="8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1;p36">
              <a:extLst>
                <a:ext uri="{FF2B5EF4-FFF2-40B4-BE49-F238E27FC236}">
                  <a16:creationId xmlns:a16="http://schemas.microsoft.com/office/drawing/2014/main" id="{46585CC4-3CA6-06F8-BDC0-B5591EEB2A58}"/>
                </a:ext>
              </a:extLst>
            </p:cNvPr>
            <p:cNvSpPr/>
            <p:nvPr/>
          </p:nvSpPr>
          <p:spPr>
            <a:xfrm>
              <a:off x="3679037" y="1707663"/>
              <a:ext cx="690326" cy="1288969"/>
            </a:xfrm>
            <a:custGeom>
              <a:avLst/>
              <a:gdLst/>
              <a:ahLst/>
              <a:cxnLst/>
              <a:rect l="l" t="t" r="r" b="b"/>
              <a:pathLst>
                <a:path w="3840" h="7170" extrusionOk="0">
                  <a:moveTo>
                    <a:pt x="525" y="0"/>
                  </a:moveTo>
                  <a:cubicBezTo>
                    <a:pt x="354" y="0"/>
                    <a:pt x="183" y="22"/>
                    <a:pt x="16" y="66"/>
                  </a:cubicBezTo>
                  <a:cubicBezTo>
                    <a:pt x="6" y="67"/>
                    <a:pt x="0" y="77"/>
                    <a:pt x="3" y="87"/>
                  </a:cubicBezTo>
                  <a:cubicBezTo>
                    <a:pt x="4" y="96"/>
                    <a:pt x="12" y="101"/>
                    <a:pt x="21" y="101"/>
                  </a:cubicBezTo>
                  <a:cubicBezTo>
                    <a:pt x="22" y="101"/>
                    <a:pt x="23" y="101"/>
                    <a:pt x="25" y="101"/>
                  </a:cubicBezTo>
                  <a:cubicBezTo>
                    <a:pt x="189" y="57"/>
                    <a:pt x="357" y="36"/>
                    <a:pt x="526" y="36"/>
                  </a:cubicBezTo>
                  <a:cubicBezTo>
                    <a:pt x="1055" y="36"/>
                    <a:pt x="1583" y="246"/>
                    <a:pt x="1957" y="625"/>
                  </a:cubicBezTo>
                  <a:cubicBezTo>
                    <a:pt x="2452" y="1124"/>
                    <a:pt x="2649" y="1885"/>
                    <a:pt x="2462" y="2564"/>
                  </a:cubicBezTo>
                  <a:cubicBezTo>
                    <a:pt x="2461" y="2569"/>
                    <a:pt x="2462" y="2575"/>
                    <a:pt x="2464" y="2580"/>
                  </a:cubicBezTo>
                  <a:cubicBezTo>
                    <a:pt x="2469" y="2583"/>
                    <a:pt x="2474" y="2586"/>
                    <a:pt x="2479" y="2586"/>
                  </a:cubicBezTo>
                  <a:cubicBezTo>
                    <a:pt x="2882" y="2591"/>
                    <a:pt x="3294" y="2845"/>
                    <a:pt x="3529" y="3233"/>
                  </a:cubicBezTo>
                  <a:cubicBezTo>
                    <a:pt x="3786" y="3660"/>
                    <a:pt x="3804" y="4147"/>
                    <a:pt x="3773" y="4482"/>
                  </a:cubicBezTo>
                  <a:cubicBezTo>
                    <a:pt x="3703" y="5243"/>
                    <a:pt x="3328" y="5960"/>
                    <a:pt x="2744" y="6451"/>
                  </a:cubicBezTo>
                  <a:cubicBezTo>
                    <a:pt x="2219" y="6892"/>
                    <a:pt x="1541" y="7134"/>
                    <a:pt x="858" y="7134"/>
                  </a:cubicBezTo>
                  <a:cubicBezTo>
                    <a:pt x="781" y="7134"/>
                    <a:pt x="704" y="7131"/>
                    <a:pt x="627" y="7125"/>
                  </a:cubicBezTo>
                  <a:cubicBezTo>
                    <a:pt x="626" y="7125"/>
                    <a:pt x="625" y="7125"/>
                    <a:pt x="624" y="7125"/>
                  </a:cubicBezTo>
                  <a:cubicBezTo>
                    <a:pt x="616" y="7125"/>
                    <a:pt x="608" y="7132"/>
                    <a:pt x="607" y="7141"/>
                  </a:cubicBezTo>
                  <a:cubicBezTo>
                    <a:pt x="606" y="7151"/>
                    <a:pt x="614" y="7159"/>
                    <a:pt x="623" y="7160"/>
                  </a:cubicBezTo>
                  <a:cubicBezTo>
                    <a:pt x="703" y="7167"/>
                    <a:pt x="783" y="7169"/>
                    <a:pt x="862" y="7169"/>
                  </a:cubicBezTo>
                  <a:cubicBezTo>
                    <a:pt x="1553" y="7169"/>
                    <a:pt x="2236" y="6924"/>
                    <a:pt x="2766" y="6478"/>
                  </a:cubicBezTo>
                  <a:cubicBezTo>
                    <a:pt x="3358" y="5981"/>
                    <a:pt x="3738" y="5255"/>
                    <a:pt x="3808" y="4485"/>
                  </a:cubicBezTo>
                  <a:cubicBezTo>
                    <a:pt x="3840" y="4147"/>
                    <a:pt x="3822" y="3650"/>
                    <a:pt x="3559" y="3216"/>
                  </a:cubicBezTo>
                  <a:cubicBezTo>
                    <a:pt x="3322" y="2825"/>
                    <a:pt x="2910" y="2566"/>
                    <a:pt x="2503" y="2551"/>
                  </a:cubicBezTo>
                  <a:cubicBezTo>
                    <a:pt x="2684" y="1867"/>
                    <a:pt x="2482" y="1103"/>
                    <a:pt x="1984" y="600"/>
                  </a:cubicBezTo>
                  <a:cubicBezTo>
                    <a:pt x="1602" y="214"/>
                    <a:pt x="1065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2;p36">
              <a:extLst>
                <a:ext uri="{FF2B5EF4-FFF2-40B4-BE49-F238E27FC236}">
                  <a16:creationId xmlns:a16="http://schemas.microsoft.com/office/drawing/2014/main" id="{6F6E5B4B-FCA3-B69A-65B0-CAED34A00310}"/>
                </a:ext>
              </a:extLst>
            </p:cNvPr>
            <p:cNvSpPr/>
            <p:nvPr/>
          </p:nvSpPr>
          <p:spPr>
            <a:xfrm>
              <a:off x="2653794" y="926731"/>
              <a:ext cx="268041" cy="316579"/>
            </a:xfrm>
            <a:custGeom>
              <a:avLst/>
              <a:gdLst/>
              <a:ahLst/>
              <a:cxnLst/>
              <a:rect l="l" t="t" r="r" b="b"/>
              <a:pathLst>
                <a:path w="1491" h="1761" extrusionOk="0">
                  <a:moveTo>
                    <a:pt x="1471" y="1"/>
                  </a:moveTo>
                  <a:cubicBezTo>
                    <a:pt x="1470" y="1"/>
                    <a:pt x="1469" y="1"/>
                    <a:pt x="1469" y="1"/>
                  </a:cubicBezTo>
                  <a:cubicBezTo>
                    <a:pt x="1067" y="75"/>
                    <a:pt x="685" y="297"/>
                    <a:pt x="422" y="609"/>
                  </a:cubicBezTo>
                  <a:cubicBezTo>
                    <a:pt x="159" y="920"/>
                    <a:pt x="6" y="1334"/>
                    <a:pt x="2" y="1742"/>
                  </a:cubicBezTo>
                  <a:cubicBezTo>
                    <a:pt x="0" y="1752"/>
                    <a:pt x="9" y="1761"/>
                    <a:pt x="20" y="1761"/>
                  </a:cubicBezTo>
                  <a:cubicBezTo>
                    <a:pt x="28" y="1761"/>
                    <a:pt x="36" y="1752"/>
                    <a:pt x="39" y="1742"/>
                  </a:cubicBezTo>
                  <a:cubicBezTo>
                    <a:pt x="42" y="1342"/>
                    <a:pt x="192" y="937"/>
                    <a:pt x="450" y="631"/>
                  </a:cubicBezTo>
                  <a:cubicBezTo>
                    <a:pt x="708" y="325"/>
                    <a:pt x="1082" y="109"/>
                    <a:pt x="1475" y="37"/>
                  </a:cubicBezTo>
                  <a:cubicBezTo>
                    <a:pt x="1485" y="33"/>
                    <a:pt x="1491" y="24"/>
                    <a:pt x="1490" y="16"/>
                  </a:cubicBezTo>
                  <a:cubicBezTo>
                    <a:pt x="1487" y="7"/>
                    <a:pt x="1479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3;p36">
              <a:extLst>
                <a:ext uri="{FF2B5EF4-FFF2-40B4-BE49-F238E27FC236}">
                  <a16:creationId xmlns:a16="http://schemas.microsoft.com/office/drawing/2014/main" id="{D6BCCF55-E48D-960B-A9E4-84B95F89323F}"/>
                </a:ext>
              </a:extLst>
            </p:cNvPr>
            <p:cNvSpPr/>
            <p:nvPr/>
          </p:nvSpPr>
          <p:spPr>
            <a:xfrm>
              <a:off x="1721674" y="2467022"/>
              <a:ext cx="1779029" cy="628485"/>
            </a:xfrm>
            <a:custGeom>
              <a:avLst/>
              <a:gdLst/>
              <a:ahLst/>
              <a:cxnLst/>
              <a:rect l="l" t="t" r="r" b="b"/>
              <a:pathLst>
                <a:path w="9896" h="3496" extrusionOk="0">
                  <a:moveTo>
                    <a:pt x="9877" y="1"/>
                  </a:moveTo>
                  <a:cubicBezTo>
                    <a:pt x="9869" y="1"/>
                    <a:pt x="9862" y="6"/>
                    <a:pt x="9859" y="13"/>
                  </a:cubicBezTo>
                  <a:cubicBezTo>
                    <a:pt x="9533" y="1165"/>
                    <a:pt x="8627" y="2210"/>
                    <a:pt x="7435" y="2807"/>
                  </a:cubicBezTo>
                  <a:cubicBezTo>
                    <a:pt x="6574" y="3239"/>
                    <a:pt x="5552" y="3462"/>
                    <a:pt x="4446" y="3462"/>
                  </a:cubicBezTo>
                  <a:cubicBezTo>
                    <a:pt x="4208" y="3462"/>
                    <a:pt x="3967" y="3451"/>
                    <a:pt x="3722" y="3431"/>
                  </a:cubicBezTo>
                  <a:cubicBezTo>
                    <a:pt x="2633" y="3338"/>
                    <a:pt x="1492" y="3057"/>
                    <a:pt x="27" y="2522"/>
                  </a:cubicBezTo>
                  <a:cubicBezTo>
                    <a:pt x="25" y="2521"/>
                    <a:pt x="22" y="2520"/>
                    <a:pt x="20" y="2520"/>
                  </a:cubicBezTo>
                  <a:cubicBezTo>
                    <a:pt x="14" y="2520"/>
                    <a:pt x="8" y="2525"/>
                    <a:pt x="5" y="2532"/>
                  </a:cubicBezTo>
                  <a:cubicBezTo>
                    <a:pt x="0" y="2542"/>
                    <a:pt x="6" y="2550"/>
                    <a:pt x="15" y="2554"/>
                  </a:cubicBezTo>
                  <a:cubicBezTo>
                    <a:pt x="1485" y="3091"/>
                    <a:pt x="2627" y="3372"/>
                    <a:pt x="3720" y="3464"/>
                  </a:cubicBezTo>
                  <a:cubicBezTo>
                    <a:pt x="3965" y="3485"/>
                    <a:pt x="4208" y="3495"/>
                    <a:pt x="4446" y="3495"/>
                  </a:cubicBezTo>
                  <a:cubicBezTo>
                    <a:pt x="5555" y="3495"/>
                    <a:pt x="6584" y="3272"/>
                    <a:pt x="7452" y="2839"/>
                  </a:cubicBezTo>
                  <a:cubicBezTo>
                    <a:pt x="8653" y="2237"/>
                    <a:pt x="9566" y="1185"/>
                    <a:pt x="9894" y="24"/>
                  </a:cubicBezTo>
                  <a:cubicBezTo>
                    <a:pt x="9896" y="13"/>
                    <a:pt x="9891" y="5"/>
                    <a:pt x="9882" y="1"/>
                  </a:cubicBezTo>
                  <a:cubicBezTo>
                    <a:pt x="9881" y="1"/>
                    <a:pt x="9879" y="1"/>
                    <a:pt x="98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4;p36">
              <a:extLst>
                <a:ext uri="{FF2B5EF4-FFF2-40B4-BE49-F238E27FC236}">
                  <a16:creationId xmlns:a16="http://schemas.microsoft.com/office/drawing/2014/main" id="{D78579B0-F586-8CB8-05C7-6A0FDB7EAE91}"/>
                </a:ext>
              </a:extLst>
            </p:cNvPr>
            <p:cNvSpPr/>
            <p:nvPr/>
          </p:nvSpPr>
          <p:spPr>
            <a:xfrm>
              <a:off x="3354008" y="2741355"/>
              <a:ext cx="232626" cy="117571"/>
            </a:xfrm>
            <a:custGeom>
              <a:avLst/>
              <a:gdLst/>
              <a:ahLst/>
              <a:cxnLst/>
              <a:rect l="l" t="t" r="r" b="b"/>
              <a:pathLst>
                <a:path w="1294" h="654" extrusionOk="0">
                  <a:moveTo>
                    <a:pt x="18" y="1"/>
                  </a:moveTo>
                  <a:cubicBezTo>
                    <a:pt x="9" y="1"/>
                    <a:pt x="1" y="9"/>
                    <a:pt x="1" y="19"/>
                  </a:cubicBezTo>
                  <a:cubicBezTo>
                    <a:pt x="1" y="28"/>
                    <a:pt x="9" y="36"/>
                    <a:pt x="18" y="36"/>
                  </a:cubicBezTo>
                  <a:lnTo>
                    <a:pt x="31" y="36"/>
                  </a:lnTo>
                  <a:cubicBezTo>
                    <a:pt x="504" y="36"/>
                    <a:pt x="973" y="268"/>
                    <a:pt x="1258" y="647"/>
                  </a:cubicBezTo>
                  <a:cubicBezTo>
                    <a:pt x="1262" y="651"/>
                    <a:pt x="1267" y="653"/>
                    <a:pt x="1272" y="653"/>
                  </a:cubicBezTo>
                  <a:cubicBezTo>
                    <a:pt x="1276" y="653"/>
                    <a:pt x="1280" y="652"/>
                    <a:pt x="1283" y="651"/>
                  </a:cubicBezTo>
                  <a:cubicBezTo>
                    <a:pt x="1290" y="644"/>
                    <a:pt x="1294" y="633"/>
                    <a:pt x="1286" y="626"/>
                  </a:cubicBezTo>
                  <a:cubicBezTo>
                    <a:pt x="996" y="239"/>
                    <a:pt x="517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5;p36">
              <a:extLst>
                <a:ext uri="{FF2B5EF4-FFF2-40B4-BE49-F238E27FC236}">
                  <a16:creationId xmlns:a16="http://schemas.microsoft.com/office/drawing/2014/main" id="{E6CB4074-4D5E-468F-9174-3BCC36FA9620}"/>
                </a:ext>
              </a:extLst>
            </p:cNvPr>
            <p:cNvSpPr/>
            <p:nvPr/>
          </p:nvSpPr>
          <p:spPr>
            <a:xfrm>
              <a:off x="2822780" y="3343233"/>
              <a:ext cx="706146" cy="127459"/>
            </a:xfrm>
            <a:custGeom>
              <a:avLst/>
              <a:gdLst/>
              <a:ahLst/>
              <a:cxnLst/>
              <a:rect l="l" t="t" r="r" b="b"/>
              <a:pathLst>
                <a:path w="3928" h="709" extrusionOk="0">
                  <a:moveTo>
                    <a:pt x="2390" y="1"/>
                  </a:moveTo>
                  <a:cubicBezTo>
                    <a:pt x="1554" y="1"/>
                    <a:pt x="715" y="231"/>
                    <a:pt x="11" y="676"/>
                  </a:cubicBezTo>
                  <a:cubicBezTo>
                    <a:pt x="2" y="681"/>
                    <a:pt x="0" y="693"/>
                    <a:pt x="6" y="701"/>
                  </a:cubicBezTo>
                  <a:cubicBezTo>
                    <a:pt x="8" y="707"/>
                    <a:pt x="15" y="709"/>
                    <a:pt x="20" y="709"/>
                  </a:cubicBezTo>
                  <a:cubicBezTo>
                    <a:pt x="22" y="709"/>
                    <a:pt x="27" y="708"/>
                    <a:pt x="30" y="705"/>
                  </a:cubicBezTo>
                  <a:cubicBezTo>
                    <a:pt x="729" y="263"/>
                    <a:pt x="1560" y="36"/>
                    <a:pt x="2389" y="36"/>
                  </a:cubicBezTo>
                  <a:cubicBezTo>
                    <a:pt x="2905" y="36"/>
                    <a:pt x="3419" y="124"/>
                    <a:pt x="3901" y="303"/>
                  </a:cubicBezTo>
                  <a:cubicBezTo>
                    <a:pt x="3903" y="304"/>
                    <a:pt x="3905" y="304"/>
                    <a:pt x="3907" y="304"/>
                  </a:cubicBezTo>
                  <a:cubicBezTo>
                    <a:pt x="3913" y="304"/>
                    <a:pt x="3920" y="300"/>
                    <a:pt x="3923" y="292"/>
                  </a:cubicBezTo>
                  <a:cubicBezTo>
                    <a:pt x="3927" y="284"/>
                    <a:pt x="3922" y="274"/>
                    <a:pt x="3912" y="270"/>
                  </a:cubicBezTo>
                  <a:cubicBezTo>
                    <a:pt x="3428" y="90"/>
                    <a:pt x="2909" y="1"/>
                    <a:pt x="23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6;p36">
              <a:extLst>
                <a:ext uri="{FF2B5EF4-FFF2-40B4-BE49-F238E27FC236}">
                  <a16:creationId xmlns:a16="http://schemas.microsoft.com/office/drawing/2014/main" id="{9D2F0AA3-A641-5DF4-5FA2-EBCE8B8D454A}"/>
                </a:ext>
              </a:extLst>
            </p:cNvPr>
            <p:cNvSpPr/>
            <p:nvPr/>
          </p:nvSpPr>
          <p:spPr>
            <a:xfrm>
              <a:off x="1679787" y="2033950"/>
              <a:ext cx="140762" cy="370331"/>
            </a:xfrm>
            <a:custGeom>
              <a:avLst/>
              <a:gdLst/>
              <a:ahLst/>
              <a:cxnLst/>
              <a:rect l="l" t="t" r="r" b="b"/>
              <a:pathLst>
                <a:path w="783" h="2060" extrusionOk="0">
                  <a:moveTo>
                    <a:pt x="21" y="1"/>
                  </a:moveTo>
                  <a:cubicBezTo>
                    <a:pt x="15" y="1"/>
                    <a:pt x="10" y="3"/>
                    <a:pt x="6" y="9"/>
                  </a:cubicBezTo>
                  <a:cubicBezTo>
                    <a:pt x="1" y="17"/>
                    <a:pt x="3" y="28"/>
                    <a:pt x="11" y="33"/>
                  </a:cubicBezTo>
                  <a:cubicBezTo>
                    <a:pt x="332" y="237"/>
                    <a:pt x="566" y="566"/>
                    <a:pt x="655" y="936"/>
                  </a:cubicBezTo>
                  <a:cubicBezTo>
                    <a:pt x="744" y="1306"/>
                    <a:pt x="683" y="1705"/>
                    <a:pt x="490" y="2033"/>
                  </a:cubicBezTo>
                  <a:cubicBezTo>
                    <a:pt x="485" y="2040"/>
                    <a:pt x="488" y="2051"/>
                    <a:pt x="497" y="2056"/>
                  </a:cubicBezTo>
                  <a:cubicBezTo>
                    <a:pt x="499" y="2057"/>
                    <a:pt x="503" y="2059"/>
                    <a:pt x="506" y="2059"/>
                  </a:cubicBezTo>
                  <a:cubicBezTo>
                    <a:pt x="513" y="2059"/>
                    <a:pt x="518" y="2056"/>
                    <a:pt x="522" y="2051"/>
                  </a:cubicBezTo>
                  <a:cubicBezTo>
                    <a:pt x="720" y="1716"/>
                    <a:pt x="782" y="1306"/>
                    <a:pt x="690" y="928"/>
                  </a:cubicBezTo>
                  <a:cubicBezTo>
                    <a:pt x="599" y="549"/>
                    <a:pt x="359" y="212"/>
                    <a:pt x="32" y="3"/>
                  </a:cubicBezTo>
                  <a:cubicBezTo>
                    <a:pt x="28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7;p36">
              <a:extLst>
                <a:ext uri="{FF2B5EF4-FFF2-40B4-BE49-F238E27FC236}">
                  <a16:creationId xmlns:a16="http://schemas.microsoft.com/office/drawing/2014/main" id="{3778A691-A0B4-54F8-6D57-04FA9D6225BB}"/>
                </a:ext>
              </a:extLst>
            </p:cNvPr>
            <p:cNvSpPr/>
            <p:nvPr/>
          </p:nvSpPr>
          <p:spPr>
            <a:xfrm>
              <a:off x="2046882" y="1114594"/>
              <a:ext cx="33977" cy="131953"/>
            </a:xfrm>
            <a:custGeom>
              <a:avLst/>
              <a:gdLst/>
              <a:ahLst/>
              <a:cxnLst/>
              <a:rect l="l" t="t" r="r" b="b"/>
              <a:pathLst>
                <a:path w="189" h="734" extrusionOk="0">
                  <a:moveTo>
                    <a:pt x="168" y="1"/>
                  </a:moveTo>
                  <a:cubicBezTo>
                    <a:pt x="161" y="1"/>
                    <a:pt x="154" y="5"/>
                    <a:pt x="151" y="12"/>
                  </a:cubicBezTo>
                  <a:cubicBezTo>
                    <a:pt x="50" y="231"/>
                    <a:pt x="0" y="475"/>
                    <a:pt x="10" y="717"/>
                  </a:cubicBezTo>
                  <a:cubicBezTo>
                    <a:pt x="10" y="726"/>
                    <a:pt x="17" y="734"/>
                    <a:pt x="27" y="734"/>
                  </a:cubicBezTo>
                  <a:cubicBezTo>
                    <a:pt x="37" y="734"/>
                    <a:pt x="46" y="725"/>
                    <a:pt x="46" y="716"/>
                  </a:cubicBezTo>
                  <a:cubicBezTo>
                    <a:pt x="36" y="479"/>
                    <a:pt x="84" y="240"/>
                    <a:pt x="184" y="25"/>
                  </a:cubicBezTo>
                  <a:cubicBezTo>
                    <a:pt x="188" y="17"/>
                    <a:pt x="184" y="6"/>
                    <a:pt x="175" y="2"/>
                  </a:cubicBez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8;p36">
              <a:extLst>
                <a:ext uri="{FF2B5EF4-FFF2-40B4-BE49-F238E27FC236}">
                  <a16:creationId xmlns:a16="http://schemas.microsoft.com/office/drawing/2014/main" id="{5E196A57-E973-6F25-528F-0AF9E0B10C89}"/>
                </a:ext>
              </a:extLst>
            </p:cNvPr>
            <p:cNvSpPr/>
            <p:nvPr/>
          </p:nvSpPr>
          <p:spPr>
            <a:xfrm>
              <a:off x="1761943" y="2558167"/>
              <a:ext cx="1747568" cy="606732"/>
            </a:xfrm>
            <a:custGeom>
              <a:avLst/>
              <a:gdLst/>
              <a:ahLst/>
              <a:cxnLst/>
              <a:rect l="l" t="t" r="r" b="b"/>
              <a:pathLst>
                <a:path w="9721" h="3375" extrusionOk="0">
                  <a:moveTo>
                    <a:pt x="9570" y="1"/>
                  </a:moveTo>
                  <a:lnTo>
                    <a:pt x="9468" y="87"/>
                  </a:lnTo>
                  <a:cubicBezTo>
                    <a:pt x="9468" y="87"/>
                    <a:pt x="8021" y="2579"/>
                    <a:pt x="5084" y="2786"/>
                  </a:cubicBezTo>
                  <a:cubicBezTo>
                    <a:pt x="4790" y="2807"/>
                    <a:pt x="4504" y="2816"/>
                    <a:pt x="4227" y="2816"/>
                  </a:cubicBezTo>
                  <a:cubicBezTo>
                    <a:pt x="1741" y="2816"/>
                    <a:pt x="1" y="2067"/>
                    <a:pt x="1" y="2067"/>
                  </a:cubicBezTo>
                  <a:lnTo>
                    <a:pt x="1" y="2067"/>
                  </a:lnTo>
                  <a:cubicBezTo>
                    <a:pt x="723" y="2698"/>
                    <a:pt x="1665" y="3084"/>
                    <a:pt x="2640" y="3257"/>
                  </a:cubicBezTo>
                  <a:cubicBezTo>
                    <a:pt x="3111" y="3339"/>
                    <a:pt x="3590" y="3375"/>
                    <a:pt x="4070" y="3375"/>
                  </a:cubicBezTo>
                  <a:cubicBezTo>
                    <a:pt x="4581" y="3375"/>
                    <a:pt x="5093" y="3335"/>
                    <a:pt x="5600" y="3269"/>
                  </a:cubicBezTo>
                  <a:cubicBezTo>
                    <a:pt x="6579" y="3142"/>
                    <a:pt x="7572" y="2912"/>
                    <a:pt x="8366" y="2368"/>
                  </a:cubicBezTo>
                  <a:cubicBezTo>
                    <a:pt x="9162" y="1823"/>
                    <a:pt x="9720" y="907"/>
                    <a:pt x="9570" y="1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9;p36">
              <a:extLst>
                <a:ext uri="{FF2B5EF4-FFF2-40B4-BE49-F238E27FC236}">
                  <a16:creationId xmlns:a16="http://schemas.microsoft.com/office/drawing/2014/main" id="{241AE752-235C-101D-0D81-1B0ECC49E560}"/>
                </a:ext>
              </a:extLst>
            </p:cNvPr>
            <p:cNvSpPr/>
            <p:nvPr/>
          </p:nvSpPr>
          <p:spPr>
            <a:xfrm>
              <a:off x="1407431" y="2169319"/>
              <a:ext cx="1375080" cy="472802"/>
            </a:xfrm>
            <a:custGeom>
              <a:avLst/>
              <a:gdLst/>
              <a:ahLst/>
              <a:cxnLst/>
              <a:rect l="l" t="t" r="r" b="b"/>
              <a:pathLst>
                <a:path w="7649" h="2630" extrusionOk="0">
                  <a:moveTo>
                    <a:pt x="6201" y="0"/>
                  </a:moveTo>
                  <a:cubicBezTo>
                    <a:pt x="6005" y="0"/>
                    <a:pt x="5809" y="18"/>
                    <a:pt x="5616" y="53"/>
                  </a:cubicBezTo>
                  <a:cubicBezTo>
                    <a:pt x="4931" y="179"/>
                    <a:pt x="4291" y="532"/>
                    <a:pt x="3818" y="1041"/>
                  </a:cubicBezTo>
                  <a:cubicBezTo>
                    <a:pt x="3428" y="828"/>
                    <a:pt x="2982" y="719"/>
                    <a:pt x="2537" y="719"/>
                  </a:cubicBezTo>
                  <a:cubicBezTo>
                    <a:pt x="2192" y="719"/>
                    <a:pt x="1846" y="785"/>
                    <a:pt x="1526" y="917"/>
                  </a:cubicBezTo>
                  <a:cubicBezTo>
                    <a:pt x="797" y="1222"/>
                    <a:pt x="442" y="1838"/>
                    <a:pt x="0" y="2630"/>
                  </a:cubicBezTo>
                  <a:cubicBezTo>
                    <a:pt x="559" y="1825"/>
                    <a:pt x="1442" y="1340"/>
                    <a:pt x="2317" y="1340"/>
                  </a:cubicBezTo>
                  <a:cubicBezTo>
                    <a:pt x="2552" y="1340"/>
                    <a:pt x="2786" y="1375"/>
                    <a:pt x="3013" y="1448"/>
                  </a:cubicBezTo>
                  <a:cubicBezTo>
                    <a:pt x="3214" y="1513"/>
                    <a:pt x="3419" y="1567"/>
                    <a:pt x="3621" y="1567"/>
                  </a:cubicBezTo>
                  <a:cubicBezTo>
                    <a:pt x="3739" y="1567"/>
                    <a:pt x="3857" y="1548"/>
                    <a:pt x="3972" y="1503"/>
                  </a:cubicBezTo>
                  <a:cubicBezTo>
                    <a:pt x="4196" y="1413"/>
                    <a:pt x="4265" y="1310"/>
                    <a:pt x="4440" y="1141"/>
                  </a:cubicBezTo>
                  <a:cubicBezTo>
                    <a:pt x="4846" y="746"/>
                    <a:pt x="5395" y="525"/>
                    <a:pt x="5954" y="422"/>
                  </a:cubicBezTo>
                  <a:cubicBezTo>
                    <a:pt x="6364" y="347"/>
                    <a:pt x="6782" y="331"/>
                    <a:pt x="7200" y="331"/>
                  </a:cubicBezTo>
                  <a:cubicBezTo>
                    <a:pt x="7349" y="331"/>
                    <a:pt x="7499" y="333"/>
                    <a:pt x="7648" y="335"/>
                  </a:cubicBezTo>
                  <a:cubicBezTo>
                    <a:pt x="7200" y="113"/>
                    <a:pt x="6701" y="0"/>
                    <a:pt x="6201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0;p36">
              <a:extLst>
                <a:ext uri="{FF2B5EF4-FFF2-40B4-BE49-F238E27FC236}">
                  <a16:creationId xmlns:a16="http://schemas.microsoft.com/office/drawing/2014/main" id="{A1C11D1A-44BD-D07D-FBD3-B8677E2DE1E7}"/>
                </a:ext>
              </a:extLst>
            </p:cNvPr>
            <p:cNvSpPr/>
            <p:nvPr/>
          </p:nvSpPr>
          <p:spPr>
            <a:xfrm>
              <a:off x="862541" y="1865324"/>
              <a:ext cx="506599" cy="627226"/>
            </a:xfrm>
            <a:custGeom>
              <a:avLst/>
              <a:gdLst/>
              <a:ahLst/>
              <a:cxnLst/>
              <a:rect l="l" t="t" r="r" b="b"/>
              <a:pathLst>
                <a:path w="2818" h="3489" extrusionOk="0">
                  <a:moveTo>
                    <a:pt x="1652" y="1"/>
                  </a:moveTo>
                  <a:cubicBezTo>
                    <a:pt x="1416" y="1"/>
                    <a:pt x="1166" y="48"/>
                    <a:pt x="948" y="161"/>
                  </a:cubicBezTo>
                  <a:cubicBezTo>
                    <a:pt x="384" y="362"/>
                    <a:pt x="90" y="997"/>
                    <a:pt x="38" y="1594"/>
                  </a:cubicBezTo>
                  <a:cubicBezTo>
                    <a:pt x="0" y="2039"/>
                    <a:pt x="69" y="2506"/>
                    <a:pt x="311" y="2880"/>
                  </a:cubicBezTo>
                  <a:cubicBezTo>
                    <a:pt x="539" y="3232"/>
                    <a:pt x="936" y="3488"/>
                    <a:pt x="1352" y="3488"/>
                  </a:cubicBezTo>
                  <a:cubicBezTo>
                    <a:pt x="1380" y="3488"/>
                    <a:pt x="1407" y="3487"/>
                    <a:pt x="1435" y="3485"/>
                  </a:cubicBezTo>
                  <a:cubicBezTo>
                    <a:pt x="1881" y="3448"/>
                    <a:pt x="2293" y="3060"/>
                    <a:pt x="2288" y="2614"/>
                  </a:cubicBezTo>
                  <a:cubicBezTo>
                    <a:pt x="2284" y="2306"/>
                    <a:pt x="2103" y="1985"/>
                    <a:pt x="2230" y="1705"/>
                  </a:cubicBezTo>
                  <a:cubicBezTo>
                    <a:pt x="2318" y="1509"/>
                    <a:pt x="2532" y="1400"/>
                    <a:pt x="2643" y="1217"/>
                  </a:cubicBezTo>
                  <a:cubicBezTo>
                    <a:pt x="2818" y="927"/>
                    <a:pt x="2809" y="659"/>
                    <a:pt x="2470" y="265"/>
                  </a:cubicBezTo>
                  <a:cubicBezTo>
                    <a:pt x="2337" y="110"/>
                    <a:pt x="2011" y="1"/>
                    <a:pt x="1652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1;p36">
              <a:extLst>
                <a:ext uri="{FF2B5EF4-FFF2-40B4-BE49-F238E27FC236}">
                  <a16:creationId xmlns:a16="http://schemas.microsoft.com/office/drawing/2014/main" id="{580690C9-838F-7904-29ED-1120B8660BBB}"/>
                </a:ext>
              </a:extLst>
            </p:cNvPr>
            <p:cNvSpPr/>
            <p:nvPr/>
          </p:nvSpPr>
          <p:spPr>
            <a:xfrm>
              <a:off x="1283029" y="1407803"/>
              <a:ext cx="174919" cy="211952"/>
            </a:xfrm>
            <a:custGeom>
              <a:avLst/>
              <a:gdLst/>
              <a:ahLst/>
              <a:cxnLst/>
              <a:rect l="l" t="t" r="r" b="b"/>
              <a:pathLst>
                <a:path w="973" h="1179" extrusionOk="0">
                  <a:moveTo>
                    <a:pt x="356" y="1"/>
                  </a:moveTo>
                  <a:cubicBezTo>
                    <a:pt x="292" y="1"/>
                    <a:pt x="229" y="16"/>
                    <a:pt x="174" y="49"/>
                  </a:cubicBezTo>
                  <a:lnTo>
                    <a:pt x="214" y="44"/>
                  </a:lnTo>
                  <a:lnTo>
                    <a:pt x="214" y="44"/>
                  </a:lnTo>
                  <a:cubicBezTo>
                    <a:pt x="105" y="109"/>
                    <a:pt x="39" y="231"/>
                    <a:pt x="20" y="354"/>
                  </a:cubicBezTo>
                  <a:cubicBezTo>
                    <a:pt x="1" y="479"/>
                    <a:pt x="26" y="607"/>
                    <a:pt x="68" y="725"/>
                  </a:cubicBezTo>
                  <a:cubicBezTo>
                    <a:pt x="121" y="870"/>
                    <a:pt x="205" y="1009"/>
                    <a:pt x="331" y="1095"/>
                  </a:cubicBezTo>
                  <a:cubicBezTo>
                    <a:pt x="406" y="1148"/>
                    <a:pt x="499" y="1178"/>
                    <a:pt x="590" y="1178"/>
                  </a:cubicBezTo>
                  <a:cubicBezTo>
                    <a:pt x="651" y="1178"/>
                    <a:pt x="712" y="1165"/>
                    <a:pt x="765" y="1134"/>
                  </a:cubicBezTo>
                  <a:cubicBezTo>
                    <a:pt x="887" y="1066"/>
                    <a:pt x="956" y="924"/>
                    <a:pt x="965" y="783"/>
                  </a:cubicBezTo>
                  <a:cubicBezTo>
                    <a:pt x="972" y="644"/>
                    <a:pt x="925" y="507"/>
                    <a:pt x="860" y="382"/>
                  </a:cubicBezTo>
                  <a:cubicBezTo>
                    <a:pt x="795" y="255"/>
                    <a:pt x="706" y="137"/>
                    <a:pt x="583" y="64"/>
                  </a:cubicBezTo>
                  <a:cubicBezTo>
                    <a:pt x="515" y="23"/>
                    <a:pt x="435" y="1"/>
                    <a:pt x="356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2;p36">
              <a:extLst>
                <a:ext uri="{FF2B5EF4-FFF2-40B4-BE49-F238E27FC236}">
                  <a16:creationId xmlns:a16="http://schemas.microsoft.com/office/drawing/2014/main" id="{B459EE1F-1019-7401-8892-7DAF6F3010E5}"/>
                </a:ext>
              </a:extLst>
            </p:cNvPr>
            <p:cNvSpPr/>
            <p:nvPr/>
          </p:nvSpPr>
          <p:spPr>
            <a:xfrm>
              <a:off x="1508464" y="2503875"/>
              <a:ext cx="994501" cy="367455"/>
            </a:xfrm>
            <a:custGeom>
              <a:avLst/>
              <a:gdLst/>
              <a:ahLst/>
              <a:cxnLst/>
              <a:rect l="l" t="t" r="r" b="b"/>
              <a:pathLst>
                <a:path w="5532" h="2044" extrusionOk="0">
                  <a:moveTo>
                    <a:pt x="4734" y="1"/>
                  </a:moveTo>
                  <a:cubicBezTo>
                    <a:pt x="4719" y="1"/>
                    <a:pt x="4704" y="1"/>
                    <a:pt x="4689" y="2"/>
                  </a:cubicBezTo>
                  <a:cubicBezTo>
                    <a:pt x="4422" y="14"/>
                    <a:pt x="4166" y="382"/>
                    <a:pt x="3913" y="460"/>
                  </a:cubicBezTo>
                  <a:cubicBezTo>
                    <a:pt x="3721" y="519"/>
                    <a:pt x="3557" y="540"/>
                    <a:pt x="3403" y="540"/>
                  </a:cubicBezTo>
                  <a:cubicBezTo>
                    <a:pt x="3018" y="540"/>
                    <a:pt x="2691" y="410"/>
                    <a:pt x="2143" y="410"/>
                  </a:cubicBezTo>
                  <a:cubicBezTo>
                    <a:pt x="1923" y="410"/>
                    <a:pt x="1668" y="431"/>
                    <a:pt x="1359" y="490"/>
                  </a:cubicBezTo>
                  <a:cubicBezTo>
                    <a:pt x="1063" y="543"/>
                    <a:pt x="762" y="600"/>
                    <a:pt x="500" y="748"/>
                  </a:cubicBezTo>
                  <a:cubicBezTo>
                    <a:pt x="240" y="896"/>
                    <a:pt x="24" y="1158"/>
                    <a:pt x="12" y="1457"/>
                  </a:cubicBezTo>
                  <a:cubicBezTo>
                    <a:pt x="1" y="1746"/>
                    <a:pt x="236" y="2043"/>
                    <a:pt x="519" y="2043"/>
                  </a:cubicBezTo>
                  <a:cubicBezTo>
                    <a:pt x="530" y="2043"/>
                    <a:pt x="542" y="2043"/>
                    <a:pt x="553" y="2042"/>
                  </a:cubicBezTo>
                  <a:cubicBezTo>
                    <a:pt x="910" y="2012"/>
                    <a:pt x="1087" y="1603"/>
                    <a:pt x="1385" y="1406"/>
                  </a:cubicBezTo>
                  <a:cubicBezTo>
                    <a:pt x="1540" y="1304"/>
                    <a:pt x="1722" y="1263"/>
                    <a:pt x="1909" y="1263"/>
                  </a:cubicBezTo>
                  <a:cubicBezTo>
                    <a:pt x="2049" y="1263"/>
                    <a:pt x="2192" y="1286"/>
                    <a:pt x="2327" y="1323"/>
                  </a:cubicBezTo>
                  <a:cubicBezTo>
                    <a:pt x="2640" y="1408"/>
                    <a:pt x="2933" y="1559"/>
                    <a:pt x="3247" y="1644"/>
                  </a:cubicBezTo>
                  <a:cubicBezTo>
                    <a:pt x="3438" y="1696"/>
                    <a:pt x="3636" y="1721"/>
                    <a:pt x="3834" y="1721"/>
                  </a:cubicBezTo>
                  <a:cubicBezTo>
                    <a:pt x="4162" y="1721"/>
                    <a:pt x="4490" y="1651"/>
                    <a:pt x="4789" y="1514"/>
                  </a:cubicBezTo>
                  <a:cubicBezTo>
                    <a:pt x="5022" y="1407"/>
                    <a:pt x="5244" y="1253"/>
                    <a:pt x="5376" y="1033"/>
                  </a:cubicBezTo>
                  <a:cubicBezTo>
                    <a:pt x="5505" y="811"/>
                    <a:pt x="5531" y="515"/>
                    <a:pt x="5389" y="302"/>
                  </a:cubicBezTo>
                  <a:cubicBezTo>
                    <a:pt x="5252" y="92"/>
                    <a:pt x="4986" y="1"/>
                    <a:pt x="4734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3;p36">
              <a:extLst>
                <a:ext uri="{FF2B5EF4-FFF2-40B4-BE49-F238E27FC236}">
                  <a16:creationId xmlns:a16="http://schemas.microsoft.com/office/drawing/2014/main" id="{A608E106-5129-E9E1-8585-62DD83FE1E74}"/>
                </a:ext>
              </a:extLst>
            </p:cNvPr>
            <p:cNvSpPr/>
            <p:nvPr/>
          </p:nvSpPr>
          <p:spPr>
            <a:xfrm>
              <a:off x="2669974" y="2432686"/>
              <a:ext cx="218603" cy="197390"/>
            </a:xfrm>
            <a:custGeom>
              <a:avLst/>
              <a:gdLst/>
              <a:ahLst/>
              <a:cxnLst/>
              <a:rect l="l" t="t" r="r" b="b"/>
              <a:pathLst>
                <a:path w="1216" h="1098" extrusionOk="0">
                  <a:moveTo>
                    <a:pt x="608" y="0"/>
                  </a:moveTo>
                  <a:cubicBezTo>
                    <a:pt x="474" y="0"/>
                    <a:pt x="339" y="49"/>
                    <a:pt x="233" y="148"/>
                  </a:cubicBezTo>
                  <a:cubicBezTo>
                    <a:pt x="12" y="355"/>
                    <a:pt x="0" y="702"/>
                    <a:pt x="208" y="924"/>
                  </a:cubicBezTo>
                  <a:cubicBezTo>
                    <a:pt x="316" y="1039"/>
                    <a:pt x="462" y="1097"/>
                    <a:pt x="608" y="1097"/>
                  </a:cubicBezTo>
                  <a:cubicBezTo>
                    <a:pt x="742" y="1097"/>
                    <a:pt x="877" y="1048"/>
                    <a:pt x="982" y="949"/>
                  </a:cubicBezTo>
                  <a:cubicBezTo>
                    <a:pt x="1204" y="742"/>
                    <a:pt x="1216" y="395"/>
                    <a:pt x="1009" y="174"/>
                  </a:cubicBezTo>
                  <a:cubicBezTo>
                    <a:pt x="901" y="59"/>
                    <a:pt x="755" y="0"/>
                    <a:pt x="608" y="0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4;p36">
              <a:extLst>
                <a:ext uri="{FF2B5EF4-FFF2-40B4-BE49-F238E27FC236}">
                  <a16:creationId xmlns:a16="http://schemas.microsoft.com/office/drawing/2014/main" id="{D321DC16-934C-F94D-AA97-DA440B4FE550}"/>
                </a:ext>
              </a:extLst>
            </p:cNvPr>
            <p:cNvSpPr/>
            <p:nvPr/>
          </p:nvSpPr>
          <p:spPr>
            <a:xfrm>
              <a:off x="3400389" y="2671064"/>
              <a:ext cx="1158814" cy="1175532"/>
            </a:xfrm>
            <a:custGeom>
              <a:avLst/>
              <a:gdLst/>
              <a:ahLst/>
              <a:cxnLst/>
              <a:rect l="l" t="t" r="r" b="b"/>
              <a:pathLst>
                <a:path w="6446" h="6539" extrusionOk="0">
                  <a:moveTo>
                    <a:pt x="6446" y="1"/>
                  </a:moveTo>
                  <a:cubicBezTo>
                    <a:pt x="6203" y="867"/>
                    <a:pt x="5735" y="1672"/>
                    <a:pt x="5095" y="2305"/>
                  </a:cubicBezTo>
                  <a:cubicBezTo>
                    <a:pt x="4247" y="3141"/>
                    <a:pt x="3104" y="3672"/>
                    <a:pt x="1918" y="3781"/>
                  </a:cubicBezTo>
                  <a:cubicBezTo>
                    <a:pt x="2135" y="4520"/>
                    <a:pt x="1809" y="5346"/>
                    <a:pt x="1240" y="5865"/>
                  </a:cubicBezTo>
                  <a:cubicBezTo>
                    <a:pt x="889" y="6186"/>
                    <a:pt x="457" y="6401"/>
                    <a:pt x="1" y="6539"/>
                  </a:cubicBezTo>
                  <a:cubicBezTo>
                    <a:pt x="2258" y="6291"/>
                    <a:pt x="2581" y="4425"/>
                    <a:pt x="2581" y="4425"/>
                  </a:cubicBezTo>
                  <a:cubicBezTo>
                    <a:pt x="4929" y="4259"/>
                    <a:pt x="5956" y="2083"/>
                    <a:pt x="5956" y="2083"/>
                  </a:cubicBezTo>
                  <a:cubicBezTo>
                    <a:pt x="6297" y="1339"/>
                    <a:pt x="6435" y="640"/>
                    <a:pt x="6446" y="1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5;p36">
              <a:extLst>
                <a:ext uri="{FF2B5EF4-FFF2-40B4-BE49-F238E27FC236}">
                  <a16:creationId xmlns:a16="http://schemas.microsoft.com/office/drawing/2014/main" id="{4209C571-6389-B1CC-7156-458408B06323}"/>
                </a:ext>
              </a:extLst>
            </p:cNvPr>
            <p:cNvSpPr/>
            <p:nvPr/>
          </p:nvSpPr>
          <p:spPr>
            <a:xfrm>
              <a:off x="2763096" y="1505239"/>
              <a:ext cx="312445" cy="220042"/>
            </a:xfrm>
            <a:custGeom>
              <a:avLst/>
              <a:gdLst/>
              <a:ahLst/>
              <a:cxnLst/>
              <a:rect l="l" t="t" r="r" b="b"/>
              <a:pathLst>
                <a:path w="1738" h="1224" extrusionOk="0">
                  <a:moveTo>
                    <a:pt x="1049" y="0"/>
                  </a:moveTo>
                  <a:cubicBezTo>
                    <a:pt x="796" y="0"/>
                    <a:pt x="545" y="94"/>
                    <a:pt x="353" y="268"/>
                  </a:cubicBezTo>
                  <a:cubicBezTo>
                    <a:pt x="299" y="318"/>
                    <a:pt x="249" y="373"/>
                    <a:pt x="201" y="434"/>
                  </a:cubicBezTo>
                  <a:cubicBezTo>
                    <a:pt x="84" y="584"/>
                    <a:pt x="0" y="772"/>
                    <a:pt x="53" y="969"/>
                  </a:cubicBezTo>
                  <a:cubicBezTo>
                    <a:pt x="69" y="1027"/>
                    <a:pt x="100" y="1082"/>
                    <a:pt x="142" y="1124"/>
                  </a:cubicBezTo>
                  <a:cubicBezTo>
                    <a:pt x="214" y="1195"/>
                    <a:pt x="297" y="1223"/>
                    <a:pt x="383" y="1223"/>
                  </a:cubicBezTo>
                  <a:cubicBezTo>
                    <a:pt x="511" y="1223"/>
                    <a:pt x="644" y="1161"/>
                    <a:pt x="754" y="1086"/>
                  </a:cubicBezTo>
                  <a:cubicBezTo>
                    <a:pt x="909" y="980"/>
                    <a:pt x="1056" y="846"/>
                    <a:pt x="1241" y="815"/>
                  </a:cubicBezTo>
                  <a:cubicBezTo>
                    <a:pt x="1397" y="790"/>
                    <a:pt x="1569" y="841"/>
                    <a:pt x="1684" y="661"/>
                  </a:cubicBezTo>
                  <a:cubicBezTo>
                    <a:pt x="1718" y="609"/>
                    <a:pt x="1737" y="550"/>
                    <a:pt x="1735" y="489"/>
                  </a:cubicBezTo>
                  <a:cubicBezTo>
                    <a:pt x="1734" y="277"/>
                    <a:pt x="1566" y="124"/>
                    <a:pt x="1381" y="56"/>
                  </a:cubicBezTo>
                  <a:cubicBezTo>
                    <a:pt x="1380" y="56"/>
                    <a:pt x="1379" y="55"/>
                    <a:pt x="1378" y="55"/>
                  </a:cubicBezTo>
                  <a:cubicBezTo>
                    <a:pt x="1271" y="18"/>
                    <a:pt x="1160" y="0"/>
                    <a:pt x="1049" y="0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6;p36">
              <a:extLst>
                <a:ext uri="{FF2B5EF4-FFF2-40B4-BE49-F238E27FC236}">
                  <a16:creationId xmlns:a16="http://schemas.microsoft.com/office/drawing/2014/main" id="{74E63EF6-FAE7-41BF-7FAF-6E7E0D5A7C1A}"/>
                </a:ext>
              </a:extLst>
            </p:cNvPr>
            <p:cNvSpPr/>
            <p:nvPr/>
          </p:nvSpPr>
          <p:spPr>
            <a:xfrm>
              <a:off x="3830046" y="2503875"/>
              <a:ext cx="590912" cy="523857"/>
            </a:xfrm>
            <a:custGeom>
              <a:avLst/>
              <a:gdLst/>
              <a:ahLst/>
              <a:cxnLst/>
              <a:rect l="l" t="t" r="r" b="b"/>
              <a:pathLst>
                <a:path w="3287" h="2914" extrusionOk="0">
                  <a:moveTo>
                    <a:pt x="3035" y="0"/>
                  </a:moveTo>
                  <a:cubicBezTo>
                    <a:pt x="3035" y="1"/>
                    <a:pt x="2800" y="1251"/>
                    <a:pt x="1915" y="2035"/>
                  </a:cubicBezTo>
                  <a:cubicBezTo>
                    <a:pt x="1190" y="2678"/>
                    <a:pt x="1" y="2744"/>
                    <a:pt x="1" y="2744"/>
                  </a:cubicBezTo>
                  <a:cubicBezTo>
                    <a:pt x="272" y="2858"/>
                    <a:pt x="565" y="2914"/>
                    <a:pt x="859" y="2914"/>
                  </a:cubicBezTo>
                  <a:cubicBezTo>
                    <a:pt x="1418" y="2914"/>
                    <a:pt x="1978" y="2713"/>
                    <a:pt x="2393" y="2339"/>
                  </a:cubicBezTo>
                  <a:cubicBezTo>
                    <a:pt x="3025" y="1767"/>
                    <a:pt x="3286" y="815"/>
                    <a:pt x="3035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7;p36">
              <a:extLst>
                <a:ext uri="{FF2B5EF4-FFF2-40B4-BE49-F238E27FC236}">
                  <a16:creationId xmlns:a16="http://schemas.microsoft.com/office/drawing/2014/main" id="{0BA24C1C-8629-CF75-532F-9CAAA860245D}"/>
                </a:ext>
              </a:extLst>
            </p:cNvPr>
            <p:cNvSpPr/>
            <p:nvPr/>
          </p:nvSpPr>
          <p:spPr>
            <a:xfrm>
              <a:off x="1925536" y="1547126"/>
              <a:ext cx="426960" cy="325928"/>
            </a:xfrm>
            <a:custGeom>
              <a:avLst/>
              <a:gdLst/>
              <a:ahLst/>
              <a:cxnLst/>
              <a:rect l="l" t="t" r="r" b="b"/>
              <a:pathLst>
                <a:path w="2375" h="1813" extrusionOk="0">
                  <a:moveTo>
                    <a:pt x="2157" y="0"/>
                  </a:moveTo>
                  <a:cubicBezTo>
                    <a:pt x="2143" y="507"/>
                    <a:pt x="1874" y="1000"/>
                    <a:pt x="1454" y="1285"/>
                  </a:cubicBezTo>
                  <a:cubicBezTo>
                    <a:pt x="1187" y="1467"/>
                    <a:pt x="863" y="1562"/>
                    <a:pt x="540" y="1562"/>
                  </a:cubicBezTo>
                  <a:cubicBezTo>
                    <a:pt x="357" y="1562"/>
                    <a:pt x="173" y="1531"/>
                    <a:pt x="1" y="1469"/>
                  </a:cubicBezTo>
                  <a:lnTo>
                    <a:pt x="1" y="1469"/>
                  </a:lnTo>
                  <a:lnTo>
                    <a:pt x="115" y="1541"/>
                  </a:lnTo>
                  <a:cubicBezTo>
                    <a:pt x="346" y="1722"/>
                    <a:pt x="639" y="1813"/>
                    <a:pt x="932" y="1813"/>
                  </a:cubicBezTo>
                  <a:cubicBezTo>
                    <a:pt x="1217" y="1813"/>
                    <a:pt x="1501" y="1727"/>
                    <a:pt x="1729" y="1555"/>
                  </a:cubicBezTo>
                  <a:cubicBezTo>
                    <a:pt x="2190" y="1206"/>
                    <a:pt x="2375" y="535"/>
                    <a:pt x="2157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691;p60">
            <a:extLst>
              <a:ext uri="{FF2B5EF4-FFF2-40B4-BE49-F238E27FC236}">
                <a16:creationId xmlns:a16="http://schemas.microsoft.com/office/drawing/2014/main" id="{DA2F65E7-45A8-2611-434C-C787FE0D975D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60" name="Google Shape;692;p60">
              <a:extLst>
                <a:ext uri="{FF2B5EF4-FFF2-40B4-BE49-F238E27FC236}">
                  <a16:creationId xmlns:a16="http://schemas.microsoft.com/office/drawing/2014/main" id="{C18BB60A-110A-5398-A742-8C74B32A4B80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4;p60">
              <a:extLst>
                <a:ext uri="{FF2B5EF4-FFF2-40B4-BE49-F238E27FC236}">
                  <a16:creationId xmlns:a16="http://schemas.microsoft.com/office/drawing/2014/main" id="{4F2A020C-5FCA-28E1-AC04-B1532DF093F6}"/>
                </a:ext>
              </a:extLst>
            </p:cNvPr>
            <p:cNvSpPr/>
            <p:nvPr/>
          </p:nvSpPr>
          <p:spPr>
            <a:xfrm>
              <a:off x="215975" y="111150"/>
              <a:ext cx="120600" cy="120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7AFACB6B-DDE2-CD42-D1DE-25E254B1E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2"/>
          <a:stretch/>
        </p:blipFill>
        <p:spPr>
          <a:xfrm>
            <a:off x="4846599" y="3918728"/>
            <a:ext cx="4004459" cy="7576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71"/>
          <p:cNvSpPr txBox="1">
            <a:spLocks noGrp="1"/>
          </p:cNvSpPr>
          <p:nvPr>
            <p:ph type="subTitle" idx="1"/>
          </p:nvPr>
        </p:nvSpPr>
        <p:spPr>
          <a:xfrm>
            <a:off x="648072" y="1658480"/>
            <a:ext cx="3789000" cy="14439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FFB172"/>
              </a:buClr>
              <a:buFont typeface="Arial" panose="020B0604020202020204" pitchFamily="34" charset="0"/>
              <a:buChar char="•"/>
            </a:pPr>
            <a:r>
              <a:rPr lang="nl-BE" sz="1600" dirty="0"/>
              <a:t>A type of stroke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FFB172"/>
              </a:buClr>
              <a:buFont typeface="Arial" panose="020B0604020202020204" pitchFamily="34" charset="0"/>
              <a:buChar char="•"/>
            </a:pPr>
            <a:r>
              <a:rPr lang="nl-BE" sz="1600" dirty="0"/>
              <a:t>Brain cells start to die </a:t>
            </a:r>
            <a:endParaRPr sz="1600" dirty="0"/>
          </a:p>
          <a:p>
            <a:pPr marL="241300" lvl="0" indent="-215900" algn="l" rtl="0">
              <a:spcBef>
                <a:spcPts val="1600"/>
              </a:spcBef>
              <a:spcAft>
                <a:spcPts val="0"/>
              </a:spcAft>
              <a:buClr>
                <a:srgbClr val="FFB172"/>
              </a:buClr>
              <a:buSzPts val="1400"/>
              <a:buFont typeface="Poppins"/>
              <a:buAutoNum type="arabicPeriod"/>
            </a:pPr>
            <a:r>
              <a:rPr lang="nl-BE" sz="1600" dirty="0"/>
              <a:t>Ischemic: obstructed</a:t>
            </a:r>
            <a:endParaRPr sz="1600" dirty="0"/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Clr>
                <a:srgbClr val="FFB172"/>
              </a:buClr>
              <a:buSzPts val="1400"/>
              <a:buFont typeface="Poppins"/>
              <a:buAutoNum type="arabicPeriod"/>
            </a:pPr>
            <a:r>
              <a:rPr lang="nl-BE" sz="1600" dirty="0"/>
              <a:t>Hemorrhagic: ruptured</a:t>
            </a:r>
            <a:endParaRPr sz="1600" dirty="0"/>
          </a:p>
        </p:txBody>
      </p:sp>
      <p:sp>
        <p:nvSpPr>
          <p:cNvPr id="1237" name="Google Shape;1237;p71"/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162026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a brain hemorrhage?</a:t>
            </a:r>
            <a:endParaRPr dirty="0"/>
          </a:p>
        </p:txBody>
      </p:sp>
      <p:grpSp>
        <p:nvGrpSpPr>
          <p:cNvPr id="1354" name="Google Shape;1354;p71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1355" name="Google Shape;1355;p71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1"/>
            <p:cNvSpPr/>
            <p:nvPr/>
          </p:nvSpPr>
          <p:spPr>
            <a:xfrm>
              <a:off x="215975" y="111150"/>
              <a:ext cx="120600" cy="120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Ischemic vs Hemorrhagic Strokes: Types &amp; Symptoms">
            <a:extLst>
              <a:ext uri="{FF2B5EF4-FFF2-40B4-BE49-F238E27FC236}">
                <a16:creationId xmlns:a16="http://schemas.microsoft.com/office/drawing/2014/main" id="{F6B7A109-EF08-97B0-7F76-252CB0A4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21" y="1775286"/>
            <a:ext cx="4568907" cy="231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C8CE8C5D-82B9-83A0-3CD1-1BFD3B6B6F73}"/>
              </a:ext>
            </a:extLst>
          </p:cNvPr>
          <p:cNvCxnSpPr>
            <a:cxnSpLocks/>
          </p:cNvCxnSpPr>
          <p:nvPr/>
        </p:nvCxnSpPr>
        <p:spPr>
          <a:xfrm flipV="1">
            <a:off x="3731618" y="2955472"/>
            <a:ext cx="390805" cy="2939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71"/>
          <p:cNvSpPr txBox="1">
            <a:spLocks noGrp="1"/>
          </p:cNvSpPr>
          <p:nvPr>
            <p:ph type="title"/>
          </p:nvPr>
        </p:nvSpPr>
        <p:spPr>
          <a:xfrm>
            <a:off x="621847" y="459312"/>
            <a:ext cx="6596761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 you get a brain hemorrhage?</a:t>
            </a:r>
            <a:endParaRPr dirty="0"/>
          </a:p>
        </p:txBody>
      </p:sp>
      <p:grpSp>
        <p:nvGrpSpPr>
          <p:cNvPr id="1354" name="Google Shape;1354;p71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1355" name="Google Shape;1355;p71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1"/>
            <p:cNvSpPr/>
            <p:nvPr/>
          </p:nvSpPr>
          <p:spPr>
            <a:xfrm>
              <a:off x="215975" y="111150"/>
              <a:ext cx="120600" cy="120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Google Shape;3748;p111">
            <a:extLst>
              <a:ext uri="{FF2B5EF4-FFF2-40B4-BE49-F238E27FC236}">
                <a16:creationId xmlns:a16="http://schemas.microsoft.com/office/drawing/2014/main" id="{BCB412C1-9087-A03C-58D4-CADA76890F88}"/>
              </a:ext>
            </a:extLst>
          </p:cNvPr>
          <p:cNvPicPr preferRelativeResize="0"/>
          <p:nvPr/>
        </p:nvPicPr>
        <p:blipFill>
          <a:blip r:embed="rId3"/>
          <a:srcRect l="21875" r="21875"/>
          <a:stretch/>
        </p:blipFill>
        <p:spPr>
          <a:xfrm flipH="1">
            <a:off x="3920227" y="1160151"/>
            <a:ext cx="937611" cy="93525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Google Shape;3748;p111">
            <a:extLst>
              <a:ext uri="{FF2B5EF4-FFF2-40B4-BE49-F238E27FC236}">
                <a16:creationId xmlns:a16="http://schemas.microsoft.com/office/drawing/2014/main" id="{C434EECB-6C90-43DB-3EC8-329C5F8E812A}"/>
              </a:ext>
            </a:extLst>
          </p:cNvPr>
          <p:cNvPicPr preferRelativeResize="0"/>
          <p:nvPr/>
        </p:nvPicPr>
        <p:blipFill>
          <a:blip r:embed="rId4"/>
          <a:srcRect l="16667" r="16667"/>
          <a:stretch/>
        </p:blipFill>
        <p:spPr>
          <a:xfrm flipH="1">
            <a:off x="997325" y="1160151"/>
            <a:ext cx="937610" cy="93525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3748;p111">
            <a:extLst>
              <a:ext uri="{FF2B5EF4-FFF2-40B4-BE49-F238E27FC236}">
                <a16:creationId xmlns:a16="http://schemas.microsoft.com/office/drawing/2014/main" id="{BB30B7C4-ADF9-68DE-0E48-045995B7E447}"/>
              </a:ext>
            </a:extLst>
          </p:cNvPr>
          <p:cNvPicPr preferRelativeResize="0"/>
          <p:nvPr/>
        </p:nvPicPr>
        <p:blipFill>
          <a:blip r:embed="rId5"/>
          <a:srcRect l="826" r="826"/>
          <a:stretch/>
        </p:blipFill>
        <p:spPr>
          <a:xfrm flipH="1">
            <a:off x="2410942" y="1138654"/>
            <a:ext cx="1033279" cy="97824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Google Shape;1236;p71">
            <a:extLst>
              <a:ext uri="{FF2B5EF4-FFF2-40B4-BE49-F238E27FC236}">
                <a16:creationId xmlns:a16="http://schemas.microsoft.com/office/drawing/2014/main" id="{F2D40E24-015C-C683-41C4-7AAC63E9C25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1847" y="2209869"/>
            <a:ext cx="4433226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FFB172"/>
              </a:buClr>
              <a:buSzPct val="188000"/>
              <a:buFont typeface="Montserrat" panose="00000500000000000000" pitchFamily="2" charset="0"/>
              <a:buChar char="→"/>
            </a:pPr>
            <a:r>
              <a:rPr lang="nl-BE" sz="1600" dirty="0"/>
              <a:t>Brain tumor, bleeding disorders,…</a:t>
            </a:r>
          </a:p>
        </p:txBody>
      </p:sp>
      <p:sp>
        <p:nvSpPr>
          <p:cNvPr id="12" name="Google Shape;1237;p71">
            <a:extLst>
              <a:ext uri="{FF2B5EF4-FFF2-40B4-BE49-F238E27FC236}">
                <a16:creationId xmlns:a16="http://schemas.microsoft.com/office/drawing/2014/main" id="{5F7441E0-4910-0684-9C6A-E17DC35FD5EF}"/>
              </a:ext>
            </a:extLst>
          </p:cNvPr>
          <p:cNvSpPr txBox="1">
            <a:spLocks/>
          </p:cNvSpPr>
          <p:nvPr/>
        </p:nvSpPr>
        <p:spPr>
          <a:xfrm>
            <a:off x="5135317" y="2042589"/>
            <a:ext cx="6596761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Symptoms: </a:t>
            </a:r>
          </a:p>
        </p:txBody>
      </p:sp>
      <p:pic>
        <p:nvPicPr>
          <p:cNvPr id="13" name="Google Shape;3748;p111">
            <a:extLst>
              <a:ext uri="{FF2B5EF4-FFF2-40B4-BE49-F238E27FC236}">
                <a16:creationId xmlns:a16="http://schemas.microsoft.com/office/drawing/2014/main" id="{1A2AC252-5360-78EF-E28F-836360564521}"/>
              </a:ext>
            </a:extLst>
          </p:cNvPr>
          <p:cNvPicPr preferRelativeResize="0"/>
          <p:nvPr/>
        </p:nvPicPr>
        <p:blipFill>
          <a:blip r:embed="rId6"/>
          <a:srcRect l="16566" r="16566"/>
          <a:stretch/>
        </p:blipFill>
        <p:spPr>
          <a:xfrm flipH="1">
            <a:off x="4073286" y="2892942"/>
            <a:ext cx="937611" cy="93525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Google Shape;3748;p111">
            <a:extLst>
              <a:ext uri="{FF2B5EF4-FFF2-40B4-BE49-F238E27FC236}">
                <a16:creationId xmlns:a16="http://schemas.microsoft.com/office/drawing/2014/main" id="{17EE3CC5-65D9-CEC0-6626-F83679D61DA5}"/>
              </a:ext>
            </a:extLst>
          </p:cNvPr>
          <p:cNvPicPr preferRelativeResize="0"/>
          <p:nvPr/>
        </p:nvPicPr>
        <p:blipFill>
          <a:blip r:embed="rId7"/>
          <a:srcRect l="16616" r="16616"/>
          <a:stretch/>
        </p:blipFill>
        <p:spPr>
          <a:xfrm flipH="1">
            <a:off x="7218608" y="2892944"/>
            <a:ext cx="937611" cy="93525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Google Shape;3748;p111">
            <a:extLst>
              <a:ext uri="{FF2B5EF4-FFF2-40B4-BE49-F238E27FC236}">
                <a16:creationId xmlns:a16="http://schemas.microsoft.com/office/drawing/2014/main" id="{EE8C600A-1019-1AD9-9188-909B30B1D5FE}"/>
              </a:ext>
            </a:extLst>
          </p:cNvPr>
          <p:cNvPicPr preferRelativeResize="0"/>
          <p:nvPr/>
        </p:nvPicPr>
        <p:blipFill>
          <a:blip r:embed="rId8"/>
          <a:srcRect l="23767" r="23767"/>
          <a:stretch/>
        </p:blipFill>
        <p:spPr>
          <a:xfrm flipH="1">
            <a:off x="5645947" y="2892943"/>
            <a:ext cx="937611" cy="93525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2CF5909-B644-A739-2C23-69D255C0DEE9}"/>
              </a:ext>
            </a:extLst>
          </p:cNvPr>
          <p:cNvSpPr txBox="1"/>
          <p:nvPr/>
        </p:nvSpPr>
        <p:spPr>
          <a:xfrm>
            <a:off x="5416706" y="2731920"/>
            <a:ext cx="1396093" cy="12573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7" name="Google Shape;1236;p71">
            <a:extLst>
              <a:ext uri="{FF2B5EF4-FFF2-40B4-BE49-F238E27FC236}">
                <a16:creationId xmlns:a16="http://schemas.microsoft.com/office/drawing/2014/main" id="{40BD451D-7667-A4CD-5931-7160B8B34D50}"/>
              </a:ext>
            </a:extLst>
          </p:cNvPr>
          <p:cNvSpPr txBox="1">
            <a:spLocks/>
          </p:cNvSpPr>
          <p:nvPr/>
        </p:nvSpPr>
        <p:spPr>
          <a:xfrm>
            <a:off x="3898139" y="4075922"/>
            <a:ext cx="4433226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rabicPeriod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AutoNum type="alphaLcPeriod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AutoNum type="romanLcPeriod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AutoNum type="arabicPeriod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AutoNum type="alphaLcPeriod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AutoNum type="romanLcPeriod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AutoNum type="arabicPeriod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AutoNum type="alphaLcPeriod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AutoNum type="romanLcPeriod"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>
              <a:buClr>
                <a:srgbClr val="FFB172"/>
              </a:buClr>
              <a:buSzPct val="188000"/>
              <a:buFont typeface="Montserrat" panose="00000500000000000000" pitchFamily="2" charset="0"/>
              <a:buChar char="→"/>
            </a:pPr>
            <a:r>
              <a:rPr lang="nl-BE" sz="1600" dirty="0"/>
              <a:t>Confusion, loss of movement,…</a:t>
            </a:r>
          </a:p>
        </p:txBody>
      </p:sp>
    </p:spTree>
    <p:extLst>
      <p:ext uri="{BB962C8B-B14F-4D97-AF65-F5344CB8AC3E}">
        <p14:creationId xmlns:p14="http://schemas.microsoft.com/office/powerpoint/2010/main" val="10266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4"/>
          <p:cNvSpPr txBox="1">
            <a:spLocks noGrp="1"/>
          </p:cNvSpPr>
          <p:nvPr>
            <p:ph type="title"/>
          </p:nvPr>
        </p:nvSpPr>
        <p:spPr>
          <a:xfrm>
            <a:off x="720547" y="2523033"/>
            <a:ext cx="329013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09CC3"/>
                </a:solidFill>
              </a:rPr>
              <a:t>LANGUAGE DISORDERS</a:t>
            </a:r>
            <a:endParaRPr dirty="0">
              <a:solidFill>
                <a:srgbClr val="E09CC3"/>
              </a:solidFill>
            </a:endParaRPr>
          </a:p>
        </p:txBody>
      </p:sp>
      <p:sp>
        <p:nvSpPr>
          <p:cNvPr id="794" name="Google Shape;794;p64"/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09CC3"/>
                </a:solidFill>
              </a:rPr>
              <a:t>02.</a:t>
            </a:r>
            <a:endParaRPr dirty="0">
              <a:solidFill>
                <a:srgbClr val="E09CC3"/>
              </a:solidFill>
            </a:endParaRPr>
          </a:p>
        </p:txBody>
      </p:sp>
      <p:sp>
        <p:nvSpPr>
          <p:cNvPr id="56" name="Google Shape;285;p36">
            <a:extLst>
              <a:ext uri="{FF2B5EF4-FFF2-40B4-BE49-F238E27FC236}">
                <a16:creationId xmlns:a16="http://schemas.microsoft.com/office/drawing/2014/main" id="{CF31FB51-7435-3ED2-17A1-884487122AD5}"/>
              </a:ext>
            </a:extLst>
          </p:cNvPr>
          <p:cNvSpPr/>
          <p:nvPr/>
        </p:nvSpPr>
        <p:spPr>
          <a:xfrm rot="-476882">
            <a:off x="4009194" y="76230"/>
            <a:ext cx="5008008" cy="4013686"/>
          </a:xfrm>
          <a:custGeom>
            <a:avLst/>
            <a:gdLst/>
            <a:ahLst/>
            <a:cxnLst/>
            <a:rect l="l" t="t" r="r" b="b"/>
            <a:pathLst>
              <a:path w="44420" h="22035" extrusionOk="0">
                <a:moveTo>
                  <a:pt x="29290" y="14482"/>
                </a:moveTo>
                <a:cubicBezTo>
                  <a:pt x="29298" y="14492"/>
                  <a:pt x="29307" y="14503"/>
                  <a:pt x="29316" y="14512"/>
                </a:cubicBezTo>
                <a:cubicBezTo>
                  <a:pt x="29272" y="14513"/>
                  <a:pt x="29227" y="14514"/>
                  <a:pt x="29183" y="14516"/>
                </a:cubicBezTo>
                <a:cubicBezTo>
                  <a:pt x="29219" y="14506"/>
                  <a:pt x="29254" y="14493"/>
                  <a:pt x="29290" y="14482"/>
                </a:cubicBezTo>
                <a:close/>
                <a:moveTo>
                  <a:pt x="40775" y="0"/>
                </a:moveTo>
                <a:cubicBezTo>
                  <a:pt x="40462" y="0"/>
                  <a:pt x="40257" y="467"/>
                  <a:pt x="40592" y="661"/>
                </a:cubicBezTo>
                <a:cubicBezTo>
                  <a:pt x="42077" y="1521"/>
                  <a:pt x="43063" y="3032"/>
                  <a:pt x="43380" y="4693"/>
                </a:cubicBezTo>
                <a:cubicBezTo>
                  <a:pt x="43708" y="6431"/>
                  <a:pt x="43190" y="8233"/>
                  <a:pt x="42188" y="9670"/>
                </a:cubicBezTo>
                <a:cubicBezTo>
                  <a:pt x="40557" y="12009"/>
                  <a:pt x="37655" y="13075"/>
                  <a:pt x="35015" y="13801"/>
                </a:cubicBezTo>
                <a:cubicBezTo>
                  <a:pt x="34855" y="13845"/>
                  <a:pt x="34694" y="13864"/>
                  <a:pt x="34531" y="13864"/>
                </a:cubicBezTo>
                <a:cubicBezTo>
                  <a:pt x="33816" y="13864"/>
                  <a:pt x="33081" y="13500"/>
                  <a:pt x="32420" y="13304"/>
                </a:cubicBezTo>
                <a:cubicBezTo>
                  <a:pt x="31849" y="13137"/>
                  <a:pt x="31281" y="13038"/>
                  <a:pt x="30700" y="13038"/>
                </a:cubicBezTo>
                <a:cubicBezTo>
                  <a:pt x="30483" y="13038"/>
                  <a:pt x="30264" y="13052"/>
                  <a:pt x="30042" y="13081"/>
                </a:cubicBezTo>
                <a:cubicBezTo>
                  <a:pt x="29248" y="13186"/>
                  <a:pt x="28494" y="13447"/>
                  <a:pt x="27775" y="13793"/>
                </a:cubicBezTo>
                <a:cubicBezTo>
                  <a:pt x="27072" y="14130"/>
                  <a:pt x="26436" y="14407"/>
                  <a:pt x="25678" y="14407"/>
                </a:cubicBezTo>
                <a:cubicBezTo>
                  <a:pt x="25625" y="14407"/>
                  <a:pt x="25570" y="14405"/>
                  <a:pt x="25515" y="14402"/>
                </a:cubicBezTo>
                <a:cubicBezTo>
                  <a:pt x="25455" y="14397"/>
                  <a:pt x="25396" y="14392"/>
                  <a:pt x="25337" y="14387"/>
                </a:cubicBezTo>
                <a:cubicBezTo>
                  <a:pt x="23159" y="14176"/>
                  <a:pt x="21002" y="13787"/>
                  <a:pt x="18836" y="13473"/>
                </a:cubicBezTo>
                <a:cubicBezTo>
                  <a:pt x="16949" y="13201"/>
                  <a:pt x="15003" y="12979"/>
                  <a:pt x="13070" y="12979"/>
                </a:cubicBezTo>
                <a:cubicBezTo>
                  <a:pt x="10978" y="12979"/>
                  <a:pt x="8900" y="13238"/>
                  <a:pt x="6927" y="13973"/>
                </a:cubicBezTo>
                <a:cubicBezTo>
                  <a:pt x="3596" y="15213"/>
                  <a:pt x="589" y="17984"/>
                  <a:pt x="41" y="21591"/>
                </a:cubicBezTo>
                <a:cubicBezTo>
                  <a:pt x="1" y="21858"/>
                  <a:pt x="234" y="22035"/>
                  <a:pt x="441" y="22035"/>
                </a:cubicBezTo>
                <a:cubicBezTo>
                  <a:pt x="578" y="22035"/>
                  <a:pt x="703" y="21958"/>
                  <a:pt x="729" y="21779"/>
                </a:cubicBezTo>
                <a:cubicBezTo>
                  <a:pt x="1235" y="18455"/>
                  <a:pt x="3945" y="15868"/>
                  <a:pt x="7019" y="14692"/>
                </a:cubicBezTo>
                <a:cubicBezTo>
                  <a:pt x="8970" y="13946"/>
                  <a:pt x="11025" y="13683"/>
                  <a:pt x="13096" y="13683"/>
                </a:cubicBezTo>
                <a:cubicBezTo>
                  <a:pt x="15187" y="13683"/>
                  <a:pt x="17295" y="13951"/>
                  <a:pt x="19332" y="14258"/>
                </a:cubicBezTo>
                <a:cubicBezTo>
                  <a:pt x="21309" y="14555"/>
                  <a:pt x="23281" y="14893"/>
                  <a:pt x="25272" y="15087"/>
                </a:cubicBezTo>
                <a:cubicBezTo>
                  <a:pt x="25283" y="15090"/>
                  <a:pt x="25296" y="15093"/>
                  <a:pt x="25310" y="15094"/>
                </a:cubicBezTo>
                <a:cubicBezTo>
                  <a:pt x="25378" y="15101"/>
                  <a:pt x="25447" y="15106"/>
                  <a:pt x="25516" y="15111"/>
                </a:cubicBezTo>
                <a:cubicBezTo>
                  <a:pt x="25640" y="15122"/>
                  <a:pt x="25763" y="15133"/>
                  <a:pt x="25887" y="15142"/>
                </a:cubicBezTo>
                <a:cubicBezTo>
                  <a:pt x="26652" y="15205"/>
                  <a:pt x="27417" y="15236"/>
                  <a:pt x="28181" y="15236"/>
                </a:cubicBezTo>
                <a:cubicBezTo>
                  <a:pt x="29556" y="15236"/>
                  <a:pt x="30928" y="15135"/>
                  <a:pt x="32296" y="14930"/>
                </a:cubicBezTo>
                <a:cubicBezTo>
                  <a:pt x="34341" y="14623"/>
                  <a:pt x="36421" y="14150"/>
                  <a:pt x="38339" y="13373"/>
                </a:cubicBezTo>
                <a:cubicBezTo>
                  <a:pt x="40076" y="12673"/>
                  <a:pt x="41642" y="11649"/>
                  <a:pt x="42740" y="10120"/>
                </a:cubicBezTo>
                <a:cubicBezTo>
                  <a:pt x="43878" y="8535"/>
                  <a:pt x="44420" y="6541"/>
                  <a:pt x="44087" y="4612"/>
                </a:cubicBezTo>
                <a:cubicBezTo>
                  <a:pt x="43762" y="2736"/>
                  <a:pt x="42618" y="1014"/>
                  <a:pt x="40954" y="51"/>
                </a:cubicBezTo>
                <a:cubicBezTo>
                  <a:pt x="40892" y="16"/>
                  <a:pt x="40832" y="0"/>
                  <a:pt x="4077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91;p36">
            <a:extLst>
              <a:ext uri="{FF2B5EF4-FFF2-40B4-BE49-F238E27FC236}">
                <a16:creationId xmlns:a16="http://schemas.microsoft.com/office/drawing/2014/main" id="{556F4A6F-E665-3F6E-8577-B83B2FD946DB}"/>
              </a:ext>
            </a:extLst>
          </p:cNvPr>
          <p:cNvGrpSpPr/>
          <p:nvPr/>
        </p:nvGrpSpPr>
        <p:grpSpPr>
          <a:xfrm>
            <a:off x="5526431" y="1229076"/>
            <a:ext cx="2573611" cy="2358647"/>
            <a:chOff x="398189" y="826778"/>
            <a:chExt cx="4354629" cy="3489924"/>
          </a:xfrm>
        </p:grpSpPr>
        <p:sp>
          <p:nvSpPr>
            <p:cNvPr id="3" name="Google Shape;292;p36">
              <a:extLst>
                <a:ext uri="{FF2B5EF4-FFF2-40B4-BE49-F238E27FC236}">
                  <a16:creationId xmlns:a16="http://schemas.microsoft.com/office/drawing/2014/main" id="{DFF9F870-B78B-FDA9-2191-B7B2A1D592A6}"/>
                </a:ext>
              </a:extLst>
            </p:cNvPr>
            <p:cNvSpPr/>
            <p:nvPr/>
          </p:nvSpPr>
          <p:spPr>
            <a:xfrm>
              <a:off x="2386652" y="3293976"/>
              <a:ext cx="745517" cy="1022726"/>
            </a:xfrm>
            <a:custGeom>
              <a:avLst/>
              <a:gdLst/>
              <a:ahLst/>
              <a:cxnLst/>
              <a:rect l="l" t="t" r="r" b="b"/>
              <a:pathLst>
                <a:path w="4147" h="5689" extrusionOk="0">
                  <a:moveTo>
                    <a:pt x="3129" y="1"/>
                  </a:moveTo>
                  <a:lnTo>
                    <a:pt x="0" y="924"/>
                  </a:lnTo>
                  <a:cubicBezTo>
                    <a:pt x="747" y="1859"/>
                    <a:pt x="1247" y="2991"/>
                    <a:pt x="1435" y="4174"/>
                  </a:cubicBezTo>
                  <a:cubicBezTo>
                    <a:pt x="1501" y="4583"/>
                    <a:pt x="1534" y="5011"/>
                    <a:pt x="1735" y="5374"/>
                  </a:cubicBezTo>
                  <a:cubicBezTo>
                    <a:pt x="1812" y="5511"/>
                    <a:pt x="1924" y="5645"/>
                    <a:pt x="2077" y="5679"/>
                  </a:cubicBezTo>
                  <a:cubicBezTo>
                    <a:pt x="2104" y="5686"/>
                    <a:pt x="2131" y="5688"/>
                    <a:pt x="2157" y="5688"/>
                  </a:cubicBezTo>
                  <a:cubicBezTo>
                    <a:pt x="2342" y="5688"/>
                    <a:pt x="2515" y="5551"/>
                    <a:pt x="2649" y="5412"/>
                  </a:cubicBezTo>
                  <a:cubicBezTo>
                    <a:pt x="3183" y="4860"/>
                    <a:pt x="3998" y="2971"/>
                    <a:pt x="4146" y="2219"/>
                  </a:cubicBezTo>
                  <a:lnTo>
                    <a:pt x="31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3;p36">
              <a:extLst>
                <a:ext uri="{FF2B5EF4-FFF2-40B4-BE49-F238E27FC236}">
                  <a16:creationId xmlns:a16="http://schemas.microsoft.com/office/drawing/2014/main" id="{AF216BC1-A4B0-6D83-8FA4-96711EE9BA40}"/>
                </a:ext>
              </a:extLst>
            </p:cNvPr>
            <p:cNvSpPr/>
            <p:nvPr/>
          </p:nvSpPr>
          <p:spPr>
            <a:xfrm>
              <a:off x="2386652" y="3293976"/>
              <a:ext cx="745517" cy="1022726"/>
            </a:xfrm>
            <a:custGeom>
              <a:avLst/>
              <a:gdLst/>
              <a:ahLst/>
              <a:cxnLst/>
              <a:rect l="l" t="t" r="r" b="b"/>
              <a:pathLst>
                <a:path w="4147" h="5689" extrusionOk="0">
                  <a:moveTo>
                    <a:pt x="3129" y="1"/>
                  </a:moveTo>
                  <a:lnTo>
                    <a:pt x="0" y="924"/>
                  </a:lnTo>
                  <a:cubicBezTo>
                    <a:pt x="747" y="1859"/>
                    <a:pt x="1247" y="2991"/>
                    <a:pt x="1435" y="4174"/>
                  </a:cubicBezTo>
                  <a:cubicBezTo>
                    <a:pt x="1501" y="4583"/>
                    <a:pt x="1534" y="5011"/>
                    <a:pt x="1735" y="5374"/>
                  </a:cubicBezTo>
                  <a:cubicBezTo>
                    <a:pt x="1812" y="5511"/>
                    <a:pt x="1924" y="5645"/>
                    <a:pt x="2077" y="5679"/>
                  </a:cubicBezTo>
                  <a:cubicBezTo>
                    <a:pt x="2104" y="5686"/>
                    <a:pt x="2131" y="5688"/>
                    <a:pt x="2157" y="5688"/>
                  </a:cubicBezTo>
                  <a:cubicBezTo>
                    <a:pt x="2342" y="5688"/>
                    <a:pt x="2515" y="5551"/>
                    <a:pt x="2649" y="5412"/>
                  </a:cubicBezTo>
                  <a:cubicBezTo>
                    <a:pt x="3183" y="4860"/>
                    <a:pt x="3998" y="2971"/>
                    <a:pt x="4146" y="2219"/>
                  </a:cubicBezTo>
                  <a:lnTo>
                    <a:pt x="3129" y="1"/>
                  </a:ln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4;p36">
              <a:extLst>
                <a:ext uri="{FF2B5EF4-FFF2-40B4-BE49-F238E27FC236}">
                  <a16:creationId xmlns:a16="http://schemas.microsoft.com/office/drawing/2014/main" id="{94CCB424-E488-D232-D0F2-98C306FAA3BB}"/>
                </a:ext>
              </a:extLst>
            </p:cNvPr>
            <p:cNvSpPr/>
            <p:nvPr/>
          </p:nvSpPr>
          <p:spPr>
            <a:xfrm>
              <a:off x="398189" y="826778"/>
              <a:ext cx="4354629" cy="3036537"/>
            </a:xfrm>
            <a:custGeom>
              <a:avLst/>
              <a:gdLst/>
              <a:ahLst/>
              <a:cxnLst/>
              <a:rect l="l" t="t" r="r" b="b"/>
              <a:pathLst>
                <a:path w="24223" h="16891" extrusionOk="0">
                  <a:moveTo>
                    <a:pt x="11517" y="0"/>
                  </a:moveTo>
                  <a:cubicBezTo>
                    <a:pt x="10137" y="0"/>
                    <a:pt x="9068" y="594"/>
                    <a:pt x="9068" y="594"/>
                  </a:cubicBezTo>
                  <a:cubicBezTo>
                    <a:pt x="8746" y="532"/>
                    <a:pt x="8440" y="505"/>
                    <a:pt x="8151" y="505"/>
                  </a:cubicBezTo>
                  <a:cubicBezTo>
                    <a:pt x="5927" y="505"/>
                    <a:pt x="4700" y="2118"/>
                    <a:pt x="4700" y="2118"/>
                  </a:cubicBezTo>
                  <a:cubicBezTo>
                    <a:pt x="2434" y="2242"/>
                    <a:pt x="2146" y="4301"/>
                    <a:pt x="2146" y="4301"/>
                  </a:cubicBezTo>
                  <a:cubicBezTo>
                    <a:pt x="1" y="5104"/>
                    <a:pt x="686" y="7522"/>
                    <a:pt x="686" y="7522"/>
                  </a:cubicBezTo>
                  <a:cubicBezTo>
                    <a:pt x="579" y="11708"/>
                    <a:pt x="3853" y="12014"/>
                    <a:pt x="4810" y="12014"/>
                  </a:cubicBezTo>
                  <a:cubicBezTo>
                    <a:pt x="4974" y="12014"/>
                    <a:pt x="5070" y="12005"/>
                    <a:pt x="5070" y="12005"/>
                  </a:cubicBezTo>
                  <a:cubicBezTo>
                    <a:pt x="5440" y="14024"/>
                    <a:pt x="7253" y="14641"/>
                    <a:pt x="8531" y="14806"/>
                  </a:cubicBezTo>
                  <a:cubicBezTo>
                    <a:pt x="8744" y="14834"/>
                    <a:pt x="9026" y="14845"/>
                    <a:pt x="9350" y="14845"/>
                  </a:cubicBezTo>
                  <a:cubicBezTo>
                    <a:pt x="10966" y="14845"/>
                    <a:pt x="13598" y="14559"/>
                    <a:pt x="13598" y="14559"/>
                  </a:cubicBezTo>
                  <a:lnTo>
                    <a:pt x="13598" y="14559"/>
                  </a:lnTo>
                  <a:cubicBezTo>
                    <a:pt x="13229" y="15421"/>
                    <a:pt x="13648" y="16435"/>
                    <a:pt x="14534" y="16745"/>
                  </a:cubicBezTo>
                  <a:cubicBezTo>
                    <a:pt x="14859" y="16858"/>
                    <a:pt x="15200" y="16891"/>
                    <a:pt x="15488" y="16891"/>
                  </a:cubicBezTo>
                  <a:cubicBezTo>
                    <a:pt x="15893" y="16891"/>
                    <a:pt x="16193" y="16825"/>
                    <a:pt x="16193" y="16825"/>
                  </a:cubicBezTo>
                  <a:cubicBezTo>
                    <a:pt x="18911" y="16825"/>
                    <a:pt x="19282" y="14684"/>
                    <a:pt x="19282" y="14684"/>
                  </a:cubicBezTo>
                  <a:cubicBezTo>
                    <a:pt x="21631" y="14518"/>
                    <a:pt x="22657" y="12342"/>
                    <a:pt x="22657" y="12342"/>
                  </a:cubicBezTo>
                  <a:cubicBezTo>
                    <a:pt x="24223" y="8922"/>
                    <a:pt x="21549" y="6444"/>
                    <a:pt x="21549" y="6444"/>
                  </a:cubicBezTo>
                  <a:cubicBezTo>
                    <a:pt x="21755" y="4465"/>
                    <a:pt x="19860" y="3889"/>
                    <a:pt x="19860" y="3889"/>
                  </a:cubicBezTo>
                  <a:cubicBezTo>
                    <a:pt x="19086" y="1490"/>
                    <a:pt x="16458" y="1417"/>
                    <a:pt x="16142" y="1417"/>
                  </a:cubicBezTo>
                  <a:cubicBezTo>
                    <a:pt x="16122" y="1417"/>
                    <a:pt x="16111" y="1417"/>
                    <a:pt x="16111" y="1417"/>
                  </a:cubicBezTo>
                  <a:cubicBezTo>
                    <a:pt x="15655" y="689"/>
                    <a:pt x="14994" y="526"/>
                    <a:pt x="14493" y="526"/>
                  </a:cubicBezTo>
                  <a:cubicBezTo>
                    <a:pt x="14088" y="526"/>
                    <a:pt x="13787" y="633"/>
                    <a:pt x="13787" y="633"/>
                  </a:cubicBezTo>
                  <a:cubicBezTo>
                    <a:pt x="13018" y="157"/>
                    <a:pt x="12226" y="0"/>
                    <a:pt x="115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5;p36">
              <a:extLst>
                <a:ext uri="{FF2B5EF4-FFF2-40B4-BE49-F238E27FC236}">
                  <a16:creationId xmlns:a16="http://schemas.microsoft.com/office/drawing/2014/main" id="{6F094374-6749-EEB6-C875-59513406E44D}"/>
                </a:ext>
              </a:extLst>
            </p:cNvPr>
            <p:cNvSpPr/>
            <p:nvPr/>
          </p:nvSpPr>
          <p:spPr>
            <a:xfrm>
              <a:off x="1311972" y="1893728"/>
              <a:ext cx="1568156" cy="1077377"/>
            </a:xfrm>
            <a:custGeom>
              <a:avLst/>
              <a:gdLst/>
              <a:ahLst/>
              <a:cxnLst/>
              <a:rect l="l" t="t" r="r" b="b"/>
              <a:pathLst>
                <a:path w="8723" h="5993" extrusionOk="0">
                  <a:moveTo>
                    <a:pt x="8703" y="1"/>
                  </a:moveTo>
                  <a:cubicBezTo>
                    <a:pt x="8698" y="1"/>
                    <a:pt x="8694" y="3"/>
                    <a:pt x="8691" y="6"/>
                  </a:cubicBezTo>
                  <a:cubicBezTo>
                    <a:pt x="8198" y="496"/>
                    <a:pt x="7961" y="1224"/>
                    <a:pt x="8072" y="1911"/>
                  </a:cubicBezTo>
                  <a:cubicBezTo>
                    <a:pt x="7846" y="1869"/>
                    <a:pt x="7616" y="1848"/>
                    <a:pt x="7384" y="1848"/>
                  </a:cubicBezTo>
                  <a:cubicBezTo>
                    <a:pt x="6468" y="1848"/>
                    <a:pt x="5540" y="2174"/>
                    <a:pt x="4845" y="2763"/>
                  </a:cubicBezTo>
                  <a:lnTo>
                    <a:pt x="4794" y="2808"/>
                  </a:lnTo>
                  <a:cubicBezTo>
                    <a:pt x="4675" y="2910"/>
                    <a:pt x="4552" y="3016"/>
                    <a:pt x="4404" y="3063"/>
                  </a:cubicBezTo>
                  <a:cubicBezTo>
                    <a:pt x="4340" y="3082"/>
                    <a:pt x="4275" y="3090"/>
                    <a:pt x="4209" y="3090"/>
                  </a:cubicBezTo>
                  <a:cubicBezTo>
                    <a:pt x="4053" y="3090"/>
                    <a:pt x="3893" y="3044"/>
                    <a:pt x="3735" y="2999"/>
                  </a:cubicBezTo>
                  <a:cubicBezTo>
                    <a:pt x="3692" y="2985"/>
                    <a:pt x="3648" y="2974"/>
                    <a:pt x="3605" y="2962"/>
                  </a:cubicBezTo>
                  <a:cubicBezTo>
                    <a:pt x="3373" y="2900"/>
                    <a:pt x="3135" y="2870"/>
                    <a:pt x="2897" y="2870"/>
                  </a:cubicBezTo>
                  <a:cubicBezTo>
                    <a:pt x="2231" y="2870"/>
                    <a:pt x="1567" y="3107"/>
                    <a:pt x="1057" y="3545"/>
                  </a:cubicBezTo>
                  <a:cubicBezTo>
                    <a:pt x="366" y="4140"/>
                    <a:pt x="0" y="5071"/>
                    <a:pt x="102" y="5977"/>
                  </a:cubicBezTo>
                  <a:cubicBezTo>
                    <a:pt x="102" y="5986"/>
                    <a:pt x="109" y="5993"/>
                    <a:pt x="119" y="5993"/>
                  </a:cubicBezTo>
                  <a:lnTo>
                    <a:pt x="122" y="5993"/>
                  </a:lnTo>
                  <a:cubicBezTo>
                    <a:pt x="130" y="5992"/>
                    <a:pt x="139" y="5982"/>
                    <a:pt x="138" y="5973"/>
                  </a:cubicBezTo>
                  <a:cubicBezTo>
                    <a:pt x="37" y="5078"/>
                    <a:pt x="399" y="4158"/>
                    <a:pt x="1081" y="3571"/>
                  </a:cubicBezTo>
                  <a:cubicBezTo>
                    <a:pt x="1584" y="3139"/>
                    <a:pt x="2240" y="2905"/>
                    <a:pt x="2898" y="2905"/>
                  </a:cubicBezTo>
                  <a:cubicBezTo>
                    <a:pt x="3133" y="2905"/>
                    <a:pt x="3368" y="2935"/>
                    <a:pt x="3597" y="2996"/>
                  </a:cubicBezTo>
                  <a:cubicBezTo>
                    <a:pt x="3639" y="3009"/>
                    <a:pt x="3682" y="3020"/>
                    <a:pt x="3727" y="3033"/>
                  </a:cubicBezTo>
                  <a:cubicBezTo>
                    <a:pt x="3886" y="3079"/>
                    <a:pt x="4049" y="3127"/>
                    <a:pt x="4209" y="3127"/>
                  </a:cubicBezTo>
                  <a:cubicBezTo>
                    <a:pt x="4278" y="3127"/>
                    <a:pt x="4348" y="3118"/>
                    <a:pt x="4416" y="3096"/>
                  </a:cubicBezTo>
                  <a:cubicBezTo>
                    <a:pt x="4570" y="3048"/>
                    <a:pt x="4696" y="2939"/>
                    <a:pt x="4818" y="2835"/>
                  </a:cubicBezTo>
                  <a:lnTo>
                    <a:pt x="4869" y="2791"/>
                  </a:lnTo>
                  <a:cubicBezTo>
                    <a:pt x="5557" y="2207"/>
                    <a:pt x="6475" y="1884"/>
                    <a:pt x="7382" y="1884"/>
                  </a:cubicBezTo>
                  <a:cubicBezTo>
                    <a:pt x="7620" y="1884"/>
                    <a:pt x="7858" y="1907"/>
                    <a:pt x="8090" y="1953"/>
                  </a:cubicBezTo>
                  <a:cubicBezTo>
                    <a:pt x="8091" y="1953"/>
                    <a:pt x="8092" y="1953"/>
                    <a:pt x="8093" y="1953"/>
                  </a:cubicBezTo>
                  <a:cubicBezTo>
                    <a:pt x="8098" y="1953"/>
                    <a:pt x="8103" y="1951"/>
                    <a:pt x="8106" y="1947"/>
                  </a:cubicBezTo>
                  <a:cubicBezTo>
                    <a:pt x="8110" y="1943"/>
                    <a:pt x="8114" y="1937"/>
                    <a:pt x="8111" y="1931"/>
                  </a:cubicBezTo>
                  <a:cubicBezTo>
                    <a:pt x="7993" y="1249"/>
                    <a:pt x="8225" y="520"/>
                    <a:pt x="8716" y="31"/>
                  </a:cubicBezTo>
                  <a:cubicBezTo>
                    <a:pt x="8722" y="24"/>
                    <a:pt x="8722" y="13"/>
                    <a:pt x="8716" y="6"/>
                  </a:cubicBezTo>
                  <a:cubicBezTo>
                    <a:pt x="8712" y="3"/>
                    <a:pt x="8708" y="1"/>
                    <a:pt x="87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6;p36">
              <a:extLst>
                <a:ext uri="{FF2B5EF4-FFF2-40B4-BE49-F238E27FC236}">
                  <a16:creationId xmlns:a16="http://schemas.microsoft.com/office/drawing/2014/main" id="{D819B988-6881-2DB2-96AD-45C2BD5E9389}"/>
                </a:ext>
              </a:extLst>
            </p:cNvPr>
            <p:cNvSpPr/>
            <p:nvPr/>
          </p:nvSpPr>
          <p:spPr>
            <a:xfrm>
              <a:off x="647893" y="1889952"/>
              <a:ext cx="674147" cy="969154"/>
            </a:xfrm>
            <a:custGeom>
              <a:avLst/>
              <a:gdLst/>
              <a:ahLst/>
              <a:cxnLst/>
              <a:rect l="l" t="t" r="r" b="b"/>
              <a:pathLst>
                <a:path w="3750" h="5391" extrusionOk="0">
                  <a:moveTo>
                    <a:pt x="1040" y="1"/>
                  </a:moveTo>
                  <a:cubicBezTo>
                    <a:pt x="1035" y="1"/>
                    <a:pt x="1031" y="3"/>
                    <a:pt x="1027" y="6"/>
                  </a:cubicBezTo>
                  <a:cubicBezTo>
                    <a:pt x="166" y="852"/>
                    <a:pt x="1" y="2348"/>
                    <a:pt x="646" y="3487"/>
                  </a:cubicBezTo>
                  <a:cubicBezTo>
                    <a:pt x="1226" y="4515"/>
                    <a:pt x="2406" y="5242"/>
                    <a:pt x="3727" y="5390"/>
                  </a:cubicBezTo>
                  <a:lnTo>
                    <a:pt x="3730" y="5390"/>
                  </a:lnTo>
                  <a:cubicBezTo>
                    <a:pt x="3739" y="5390"/>
                    <a:pt x="3747" y="5383"/>
                    <a:pt x="3748" y="5374"/>
                  </a:cubicBezTo>
                  <a:cubicBezTo>
                    <a:pt x="3749" y="5364"/>
                    <a:pt x="3742" y="5356"/>
                    <a:pt x="3732" y="5355"/>
                  </a:cubicBezTo>
                  <a:cubicBezTo>
                    <a:pt x="2422" y="5208"/>
                    <a:pt x="1253" y="4486"/>
                    <a:pt x="678" y="3470"/>
                  </a:cubicBezTo>
                  <a:cubicBezTo>
                    <a:pt x="40" y="2344"/>
                    <a:pt x="202" y="865"/>
                    <a:pt x="1053" y="31"/>
                  </a:cubicBezTo>
                  <a:cubicBezTo>
                    <a:pt x="1059" y="24"/>
                    <a:pt x="1059" y="13"/>
                    <a:pt x="1053" y="6"/>
                  </a:cubicBezTo>
                  <a:cubicBezTo>
                    <a:pt x="1050" y="3"/>
                    <a:pt x="1045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7;p36">
              <a:extLst>
                <a:ext uri="{FF2B5EF4-FFF2-40B4-BE49-F238E27FC236}">
                  <a16:creationId xmlns:a16="http://schemas.microsoft.com/office/drawing/2014/main" id="{12587EDE-456E-6A2D-F933-0DF8CAD25F49}"/>
                </a:ext>
              </a:extLst>
            </p:cNvPr>
            <p:cNvSpPr/>
            <p:nvPr/>
          </p:nvSpPr>
          <p:spPr>
            <a:xfrm>
              <a:off x="1085099" y="1228749"/>
              <a:ext cx="344624" cy="601159"/>
            </a:xfrm>
            <a:custGeom>
              <a:avLst/>
              <a:gdLst/>
              <a:ahLst/>
              <a:cxnLst/>
              <a:rect l="l" t="t" r="r" b="b"/>
              <a:pathLst>
                <a:path w="1917" h="3344" extrusionOk="0">
                  <a:moveTo>
                    <a:pt x="975" y="1"/>
                  </a:moveTo>
                  <a:cubicBezTo>
                    <a:pt x="972" y="1"/>
                    <a:pt x="969" y="2"/>
                    <a:pt x="966" y="4"/>
                  </a:cubicBezTo>
                  <a:cubicBezTo>
                    <a:pt x="321" y="425"/>
                    <a:pt x="0" y="1271"/>
                    <a:pt x="207" y="2015"/>
                  </a:cubicBezTo>
                  <a:cubicBezTo>
                    <a:pt x="415" y="2759"/>
                    <a:pt x="1126" y="3318"/>
                    <a:pt x="1898" y="3344"/>
                  </a:cubicBezTo>
                  <a:cubicBezTo>
                    <a:pt x="1908" y="3344"/>
                    <a:pt x="1917" y="3338"/>
                    <a:pt x="1915" y="3327"/>
                  </a:cubicBezTo>
                  <a:cubicBezTo>
                    <a:pt x="1915" y="3316"/>
                    <a:pt x="1907" y="3309"/>
                    <a:pt x="1898" y="3309"/>
                  </a:cubicBezTo>
                  <a:cubicBezTo>
                    <a:pt x="1142" y="3284"/>
                    <a:pt x="445" y="2735"/>
                    <a:pt x="242" y="2006"/>
                  </a:cubicBezTo>
                  <a:cubicBezTo>
                    <a:pt x="38" y="1276"/>
                    <a:pt x="352" y="448"/>
                    <a:pt x="987" y="34"/>
                  </a:cubicBezTo>
                  <a:cubicBezTo>
                    <a:pt x="994" y="29"/>
                    <a:pt x="996" y="17"/>
                    <a:pt x="992" y="9"/>
                  </a:cubicBezTo>
                  <a:cubicBezTo>
                    <a:pt x="988" y="4"/>
                    <a:pt x="982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8;p36">
              <a:extLst>
                <a:ext uri="{FF2B5EF4-FFF2-40B4-BE49-F238E27FC236}">
                  <a16:creationId xmlns:a16="http://schemas.microsoft.com/office/drawing/2014/main" id="{E17B1858-34A0-1D4C-3FFE-74191E296DBC}"/>
                </a:ext>
              </a:extLst>
            </p:cNvPr>
            <p:cNvSpPr/>
            <p:nvPr/>
          </p:nvSpPr>
          <p:spPr>
            <a:xfrm>
              <a:off x="1889581" y="1244749"/>
              <a:ext cx="428218" cy="569519"/>
            </a:xfrm>
            <a:custGeom>
              <a:avLst/>
              <a:gdLst/>
              <a:ahLst/>
              <a:cxnLst/>
              <a:rect l="l" t="t" r="r" b="b"/>
              <a:pathLst>
                <a:path w="2382" h="3168" extrusionOk="0">
                  <a:moveTo>
                    <a:pt x="955" y="0"/>
                  </a:moveTo>
                  <a:cubicBezTo>
                    <a:pt x="667" y="0"/>
                    <a:pt x="358" y="86"/>
                    <a:pt x="13" y="263"/>
                  </a:cubicBezTo>
                  <a:cubicBezTo>
                    <a:pt x="3" y="268"/>
                    <a:pt x="1" y="278"/>
                    <a:pt x="5" y="288"/>
                  </a:cubicBezTo>
                  <a:cubicBezTo>
                    <a:pt x="7" y="294"/>
                    <a:pt x="13" y="297"/>
                    <a:pt x="19" y="297"/>
                  </a:cubicBezTo>
                  <a:cubicBezTo>
                    <a:pt x="22" y="297"/>
                    <a:pt x="25" y="297"/>
                    <a:pt x="28" y="295"/>
                  </a:cubicBezTo>
                  <a:cubicBezTo>
                    <a:pt x="367" y="121"/>
                    <a:pt x="671" y="36"/>
                    <a:pt x="954" y="36"/>
                  </a:cubicBezTo>
                  <a:cubicBezTo>
                    <a:pt x="994" y="36"/>
                    <a:pt x="1033" y="38"/>
                    <a:pt x="1073" y="41"/>
                  </a:cubicBezTo>
                  <a:cubicBezTo>
                    <a:pt x="1750" y="103"/>
                    <a:pt x="2331" y="763"/>
                    <a:pt x="2339" y="1484"/>
                  </a:cubicBezTo>
                  <a:cubicBezTo>
                    <a:pt x="2348" y="2150"/>
                    <a:pt x="2005" y="2917"/>
                    <a:pt x="1222" y="3131"/>
                  </a:cubicBezTo>
                  <a:cubicBezTo>
                    <a:pt x="1212" y="3133"/>
                    <a:pt x="1207" y="3144"/>
                    <a:pt x="1210" y="3153"/>
                  </a:cubicBezTo>
                  <a:cubicBezTo>
                    <a:pt x="1212" y="3162"/>
                    <a:pt x="1219" y="3167"/>
                    <a:pt x="1227" y="3167"/>
                  </a:cubicBezTo>
                  <a:cubicBezTo>
                    <a:pt x="1228" y="3167"/>
                    <a:pt x="1229" y="3167"/>
                    <a:pt x="1229" y="3165"/>
                  </a:cubicBezTo>
                  <a:cubicBezTo>
                    <a:pt x="2032" y="2946"/>
                    <a:pt x="2381" y="2164"/>
                    <a:pt x="2374" y="1484"/>
                  </a:cubicBezTo>
                  <a:cubicBezTo>
                    <a:pt x="2365" y="745"/>
                    <a:pt x="1771" y="68"/>
                    <a:pt x="1075" y="5"/>
                  </a:cubicBezTo>
                  <a:cubicBezTo>
                    <a:pt x="1035" y="2"/>
                    <a:pt x="995" y="0"/>
                    <a:pt x="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;p36">
              <a:extLst>
                <a:ext uri="{FF2B5EF4-FFF2-40B4-BE49-F238E27FC236}">
                  <a16:creationId xmlns:a16="http://schemas.microsoft.com/office/drawing/2014/main" id="{070C4A0A-94FE-4D96-58AD-D836F4EA6068}"/>
                </a:ext>
              </a:extLst>
            </p:cNvPr>
            <p:cNvSpPr/>
            <p:nvPr/>
          </p:nvSpPr>
          <p:spPr>
            <a:xfrm>
              <a:off x="2615862" y="1081875"/>
              <a:ext cx="663540" cy="665877"/>
            </a:xfrm>
            <a:custGeom>
              <a:avLst/>
              <a:gdLst/>
              <a:ahLst/>
              <a:cxnLst/>
              <a:rect l="l" t="t" r="r" b="b"/>
              <a:pathLst>
                <a:path w="3691" h="3704" extrusionOk="0">
                  <a:moveTo>
                    <a:pt x="3671" y="0"/>
                  </a:moveTo>
                  <a:cubicBezTo>
                    <a:pt x="3671" y="0"/>
                    <a:pt x="3670" y="0"/>
                    <a:pt x="3669" y="0"/>
                  </a:cubicBezTo>
                  <a:cubicBezTo>
                    <a:pt x="3241" y="54"/>
                    <a:pt x="2836" y="318"/>
                    <a:pt x="2611" y="687"/>
                  </a:cubicBezTo>
                  <a:cubicBezTo>
                    <a:pt x="2390" y="1051"/>
                    <a:pt x="2340" y="1505"/>
                    <a:pt x="2475" y="1907"/>
                  </a:cubicBezTo>
                  <a:cubicBezTo>
                    <a:pt x="2277" y="1835"/>
                    <a:pt x="2066" y="1799"/>
                    <a:pt x="1854" y="1799"/>
                  </a:cubicBezTo>
                  <a:cubicBezTo>
                    <a:pt x="1476" y="1799"/>
                    <a:pt x="1096" y="1913"/>
                    <a:pt x="789" y="2130"/>
                  </a:cubicBezTo>
                  <a:cubicBezTo>
                    <a:pt x="301" y="2477"/>
                    <a:pt x="0" y="3087"/>
                    <a:pt x="22" y="3685"/>
                  </a:cubicBezTo>
                  <a:cubicBezTo>
                    <a:pt x="22" y="3695"/>
                    <a:pt x="31" y="3703"/>
                    <a:pt x="40" y="3703"/>
                  </a:cubicBezTo>
                  <a:cubicBezTo>
                    <a:pt x="51" y="3703"/>
                    <a:pt x="58" y="3695"/>
                    <a:pt x="59" y="3685"/>
                  </a:cubicBezTo>
                  <a:cubicBezTo>
                    <a:pt x="37" y="3099"/>
                    <a:pt x="333" y="2501"/>
                    <a:pt x="812" y="2161"/>
                  </a:cubicBezTo>
                  <a:cubicBezTo>
                    <a:pt x="1112" y="1947"/>
                    <a:pt x="1485" y="1835"/>
                    <a:pt x="1856" y="1835"/>
                  </a:cubicBezTo>
                  <a:cubicBezTo>
                    <a:pt x="2076" y="1835"/>
                    <a:pt x="2296" y="1875"/>
                    <a:pt x="2499" y="1955"/>
                  </a:cubicBezTo>
                  <a:cubicBezTo>
                    <a:pt x="2501" y="1956"/>
                    <a:pt x="2503" y="1956"/>
                    <a:pt x="2505" y="1956"/>
                  </a:cubicBezTo>
                  <a:cubicBezTo>
                    <a:pt x="2509" y="1956"/>
                    <a:pt x="2513" y="1954"/>
                    <a:pt x="2517" y="1951"/>
                  </a:cubicBezTo>
                  <a:cubicBezTo>
                    <a:pt x="2522" y="1946"/>
                    <a:pt x="2524" y="1939"/>
                    <a:pt x="2521" y="1933"/>
                  </a:cubicBezTo>
                  <a:cubicBezTo>
                    <a:pt x="2375" y="1537"/>
                    <a:pt x="2422" y="1067"/>
                    <a:pt x="2642" y="707"/>
                  </a:cubicBezTo>
                  <a:cubicBezTo>
                    <a:pt x="2859" y="347"/>
                    <a:pt x="3256" y="90"/>
                    <a:pt x="3673" y="36"/>
                  </a:cubicBezTo>
                  <a:cubicBezTo>
                    <a:pt x="3684" y="34"/>
                    <a:pt x="3690" y="26"/>
                    <a:pt x="3689" y="16"/>
                  </a:cubicBezTo>
                  <a:cubicBezTo>
                    <a:pt x="3688" y="6"/>
                    <a:pt x="3680" y="0"/>
                    <a:pt x="36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;p36">
              <a:extLst>
                <a:ext uri="{FF2B5EF4-FFF2-40B4-BE49-F238E27FC236}">
                  <a16:creationId xmlns:a16="http://schemas.microsoft.com/office/drawing/2014/main" id="{6A332E23-1302-66F2-E8B4-75404527BD8B}"/>
                </a:ext>
              </a:extLst>
            </p:cNvPr>
            <p:cNvSpPr/>
            <p:nvPr/>
          </p:nvSpPr>
          <p:spPr>
            <a:xfrm>
              <a:off x="3165067" y="1760876"/>
              <a:ext cx="361343" cy="374107"/>
            </a:xfrm>
            <a:custGeom>
              <a:avLst/>
              <a:gdLst/>
              <a:ahLst/>
              <a:cxnLst/>
              <a:rect l="l" t="t" r="r" b="b"/>
              <a:pathLst>
                <a:path w="2010" h="2081" extrusionOk="0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8"/>
                    <a:pt x="8" y="35"/>
                    <a:pt x="17" y="35"/>
                  </a:cubicBezTo>
                  <a:cubicBezTo>
                    <a:pt x="542" y="44"/>
                    <a:pt x="1051" y="266"/>
                    <a:pt x="1412" y="643"/>
                  </a:cubicBezTo>
                  <a:cubicBezTo>
                    <a:pt x="1775" y="1021"/>
                    <a:pt x="1976" y="1539"/>
                    <a:pt x="1961" y="2063"/>
                  </a:cubicBezTo>
                  <a:cubicBezTo>
                    <a:pt x="1960" y="2073"/>
                    <a:pt x="1967" y="2081"/>
                    <a:pt x="1978" y="2081"/>
                  </a:cubicBezTo>
                  <a:cubicBezTo>
                    <a:pt x="1987" y="2081"/>
                    <a:pt x="1996" y="2074"/>
                    <a:pt x="1997" y="2063"/>
                  </a:cubicBezTo>
                  <a:cubicBezTo>
                    <a:pt x="2010" y="1530"/>
                    <a:pt x="1807" y="1002"/>
                    <a:pt x="1438" y="619"/>
                  </a:cubicBezTo>
                  <a:cubicBezTo>
                    <a:pt x="1068" y="234"/>
                    <a:pt x="551" y="8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1;p36">
              <a:extLst>
                <a:ext uri="{FF2B5EF4-FFF2-40B4-BE49-F238E27FC236}">
                  <a16:creationId xmlns:a16="http://schemas.microsoft.com/office/drawing/2014/main" id="{46585CC4-3CA6-06F8-BDC0-B5591EEB2A58}"/>
                </a:ext>
              </a:extLst>
            </p:cNvPr>
            <p:cNvSpPr/>
            <p:nvPr/>
          </p:nvSpPr>
          <p:spPr>
            <a:xfrm>
              <a:off x="3679037" y="1707663"/>
              <a:ext cx="690326" cy="1288969"/>
            </a:xfrm>
            <a:custGeom>
              <a:avLst/>
              <a:gdLst/>
              <a:ahLst/>
              <a:cxnLst/>
              <a:rect l="l" t="t" r="r" b="b"/>
              <a:pathLst>
                <a:path w="3840" h="7170" extrusionOk="0">
                  <a:moveTo>
                    <a:pt x="525" y="0"/>
                  </a:moveTo>
                  <a:cubicBezTo>
                    <a:pt x="354" y="0"/>
                    <a:pt x="183" y="22"/>
                    <a:pt x="16" y="66"/>
                  </a:cubicBezTo>
                  <a:cubicBezTo>
                    <a:pt x="6" y="67"/>
                    <a:pt x="0" y="77"/>
                    <a:pt x="3" y="87"/>
                  </a:cubicBezTo>
                  <a:cubicBezTo>
                    <a:pt x="4" y="96"/>
                    <a:pt x="12" y="101"/>
                    <a:pt x="21" y="101"/>
                  </a:cubicBezTo>
                  <a:cubicBezTo>
                    <a:pt x="22" y="101"/>
                    <a:pt x="23" y="101"/>
                    <a:pt x="25" y="101"/>
                  </a:cubicBezTo>
                  <a:cubicBezTo>
                    <a:pt x="189" y="57"/>
                    <a:pt x="357" y="36"/>
                    <a:pt x="526" y="36"/>
                  </a:cubicBezTo>
                  <a:cubicBezTo>
                    <a:pt x="1055" y="36"/>
                    <a:pt x="1583" y="246"/>
                    <a:pt x="1957" y="625"/>
                  </a:cubicBezTo>
                  <a:cubicBezTo>
                    <a:pt x="2452" y="1124"/>
                    <a:pt x="2649" y="1885"/>
                    <a:pt x="2462" y="2564"/>
                  </a:cubicBezTo>
                  <a:cubicBezTo>
                    <a:pt x="2461" y="2569"/>
                    <a:pt x="2462" y="2575"/>
                    <a:pt x="2464" y="2580"/>
                  </a:cubicBezTo>
                  <a:cubicBezTo>
                    <a:pt x="2469" y="2583"/>
                    <a:pt x="2474" y="2586"/>
                    <a:pt x="2479" y="2586"/>
                  </a:cubicBezTo>
                  <a:cubicBezTo>
                    <a:pt x="2882" y="2591"/>
                    <a:pt x="3294" y="2845"/>
                    <a:pt x="3529" y="3233"/>
                  </a:cubicBezTo>
                  <a:cubicBezTo>
                    <a:pt x="3786" y="3660"/>
                    <a:pt x="3804" y="4147"/>
                    <a:pt x="3773" y="4482"/>
                  </a:cubicBezTo>
                  <a:cubicBezTo>
                    <a:pt x="3703" y="5243"/>
                    <a:pt x="3328" y="5960"/>
                    <a:pt x="2744" y="6451"/>
                  </a:cubicBezTo>
                  <a:cubicBezTo>
                    <a:pt x="2219" y="6892"/>
                    <a:pt x="1541" y="7134"/>
                    <a:pt x="858" y="7134"/>
                  </a:cubicBezTo>
                  <a:cubicBezTo>
                    <a:pt x="781" y="7134"/>
                    <a:pt x="704" y="7131"/>
                    <a:pt x="627" y="7125"/>
                  </a:cubicBezTo>
                  <a:cubicBezTo>
                    <a:pt x="626" y="7125"/>
                    <a:pt x="625" y="7125"/>
                    <a:pt x="624" y="7125"/>
                  </a:cubicBezTo>
                  <a:cubicBezTo>
                    <a:pt x="616" y="7125"/>
                    <a:pt x="608" y="7132"/>
                    <a:pt x="607" y="7141"/>
                  </a:cubicBezTo>
                  <a:cubicBezTo>
                    <a:pt x="606" y="7151"/>
                    <a:pt x="614" y="7159"/>
                    <a:pt x="623" y="7160"/>
                  </a:cubicBezTo>
                  <a:cubicBezTo>
                    <a:pt x="703" y="7167"/>
                    <a:pt x="783" y="7169"/>
                    <a:pt x="862" y="7169"/>
                  </a:cubicBezTo>
                  <a:cubicBezTo>
                    <a:pt x="1553" y="7169"/>
                    <a:pt x="2236" y="6924"/>
                    <a:pt x="2766" y="6478"/>
                  </a:cubicBezTo>
                  <a:cubicBezTo>
                    <a:pt x="3358" y="5981"/>
                    <a:pt x="3738" y="5255"/>
                    <a:pt x="3808" y="4485"/>
                  </a:cubicBezTo>
                  <a:cubicBezTo>
                    <a:pt x="3840" y="4147"/>
                    <a:pt x="3822" y="3650"/>
                    <a:pt x="3559" y="3216"/>
                  </a:cubicBezTo>
                  <a:cubicBezTo>
                    <a:pt x="3322" y="2825"/>
                    <a:pt x="2910" y="2566"/>
                    <a:pt x="2503" y="2551"/>
                  </a:cubicBezTo>
                  <a:cubicBezTo>
                    <a:pt x="2684" y="1867"/>
                    <a:pt x="2482" y="1103"/>
                    <a:pt x="1984" y="600"/>
                  </a:cubicBezTo>
                  <a:cubicBezTo>
                    <a:pt x="1602" y="214"/>
                    <a:pt x="1065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2;p36">
              <a:extLst>
                <a:ext uri="{FF2B5EF4-FFF2-40B4-BE49-F238E27FC236}">
                  <a16:creationId xmlns:a16="http://schemas.microsoft.com/office/drawing/2014/main" id="{6F6E5B4B-FCA3-B69A-65B0-CAED34A00310}"/>
                </a:ext>
              </a:extLst>
            </p:cNvPr>
            <p:cNvSpPr/>
            <p:nvPr/>
          </p:nvSpPr>
          <p:spPr>
            <a:xfrm>
              <a:off x="2653794" y="926731"/>
              <a:ext cx="268041" cy="316579"/>
            </a:xfrm>
            <a:custGeom>
              <a:avLst/>
              <a:gdLst/>
              <a:ahLst/>
              <a:cxnLst/>
              <a:rect l="l" t="t" r="r" b="b"/>
              <a:pathLst>
                <a:path w="1491" h="1761" extrusionOk="0">
                  <a:moveTo>
                    <a:pt x="1471" y="1"/>
                  </a:moveTo>
                  <a:cubicBezTo>
                    <a:pt x="1470" y="1"/>
                    <a:pt x="1469" y="1"/>
                    <a:pt x="1469" y="1"/>
                  </a:cubicBezTo>
                  <a:cubicBezTo>
                    <a:pt x="1067" y="75"/>
                    <a:pt x="685" y="297"/>
                    <a:pt x="422" y="609"/>
                  </a:cubicBezTo>
                  <a:cubicBezTo>
                    <a:pt x="159" y="920"/>
                    <a:pt x="6" y="1334"/>
                    <a:pt x="2" y="1742"/>
                  </a:cubicBezTo>
                  <a:cubicBezTo>
                    <a:pt x="0" y="1752"/>
                    <a:pt x="9" y="1761"/>
                    <a:pt x="20" y="1761"/>
                  </a:cubicBezTo>
                  <a:cubicBezTo>
                    <a:pt x="28" y="1761"/>
                    <a:pt x="36" y="1752"/>
                    <a:pt x="39" y="1742"/>
                  </a:cubicBezTo>
                  <a:cubicBezTo>
                    <a:pt x="42" y="1342"/>
                    <a:pt x="192" y="937"/>
                    <a:pt x="450" y="631"/>
                  </a:cubicBezTo>
                  <a:cubicBezTo>
                    <a:pt x="708" y="325"/>
                    <a:pt x="1082" y="109"/>
                    <a:pt x="1475" y="37"/>
                  </a:cubicBezTo>
                  <a:cubicBezTo>
                    <a:pt x="1485" y="33"/>
                    <a:pt x="1491" y="24"/>
                    <a:pt x="1490" y="16"/>
                  </a:cubicBezTo>
                  <a:cubicBezTo>
                    <a:pt x="1487" y="7"/>
                    <a:pt x="1479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3;p36">
              <a:extLst>
                <a:ext uri="{FF2B5EF4-FFF2-40B4-BE49-F238E27FC236}">
                  <a16:creationId xmlns:a16="http://schemas.microsoft.com/office/drawing/2014/main" id="{D6BCCF55-E48D-960B-A9E4-84B95F89323F}"/>
                </a:ext>
              </a:extLst>
            </p:cNvPr>
            <p:cNvSpPr/>
            <p:nvPr/>
          </p:nvSpPr>
          <p:spPr>
            <a:xfrm>
              <a:off x="1721674" y="2467022"/>
              <a:ext cx="1779029" cy="628485"/>
            </a:xfrm>
            <a:custGeom>
              <a:avLst/>
              <a:gdLst/>
              <a:ahLst/>
              <a:cxnLst/>
              <a:rect l="l" t="t" r="r" b="b"/>
              <a:pathLst>
                <a:path w="9896" h="3496" extrusionOk="0">
                  <a:moveTo>
                    <a:pt x="9877" y="1"/>
                  </a:moveTo>
                  <a:cubicBezTo>
                    <a:pt x="9869" y="1"/>
                    <a:pt x="9862" y="6"/>
                    <a:pt x="9859" y="13"/>
                  </a:cubicBezTo>
                  <a:cubicBezTo>
                    <a:pt x="9533" y="1165"/>
                    <a:pt x="8627" y="2210"/>
                    <a:pt x="7435" y="2807"/>
                  </a:cubicBezTo>
                  <a:cubicBezTo>
                    <a:pt x="6574" y="3239"/>
                    <a:pt x="5552" y="3462"/>
                    <a:pt x="4446" y="3462"/>
                  </a:cubicBezTo>
                  <a:cubicBezTo>
                    <a:pt x="4208" y="3462"/>
                    <a:pt x="3967" y="3451"/>
                    <a:pt x="3722" y="3431"/>
                  </a:cubicBezTo>
                  <a:cubicBezTo>
                    <a:pt x="2633" y="3338"/>
                    <a:pt x="1492" y="3057"/>
                    <a:pt x="27" y="2522"/>
                  </a:cubicBezTo>
                  <a:cubicBezTo>
                    <a:pt x="25" y="2521"/>
                    <a:pt x="22" y="2520"/>
                    <a:pt x="20" y="2520"/>
                  </a:cubicBezTo>
                  <a:cubicBezTo>
                    <a:pt x="14" y="2520"/>
                    <a:pt x="8" y="2525"/>
                    <a:pt x="5" y="2532"/>
                  </a:cubicBezTo>
                  <a:cubicBezTo>
                    <a:pt x="0" y="2542"/>
                    <a:pt x="6" y="2550"/>
                    <a:pt x="15" y="2554"/>
                  </a:cubicBezTo>
                  <a:cubicBezTo>
                    <a:pt x="1485" y="3091"/>
                    <a:pt x="2627" y="3372"/>
                    <a:pt x="3720" y="3464"/>
                  </a:cubicBezTo>
                  <a:cubicBezTo>
                    <a:pt x="3965" y="3485"/>
                    <a:pt x="4208" y="3495"/>
                    <a:pt x="4446" y="3495"/>
                  </a:cubicBezTo>
                  <a:cubicBezTo>
                    <a:pt x="5555" y="3495"/>
                    <a:pt x="6584" y="3272"/>
                    <a:pt x="7452" y="2839"/>
                  </a:cubicBezTo>
                  <a:cubicBezTo>
                    <a:pt x="8653" y="2237"/>
                    <a:pt x="9566" y="1185"/>
                    <a:pt x="9894" y="24"/>
                  </a:cubicBezTo>
                  <a:cubicBezTo>
                    <a:pt x="9896" y="13"/>
                    <a:pt x="9891" y="5"/>
                    <a:pt x="9882" y="1"/>
                  </a:cubicBezTo>
                  <a:cubicBezTo>
                    <a:pt x="9881" y="1"/>
                    <a:pt x="9879" y="1"/>
                    <a:pt x="98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4;p36">
              <a:extLst>
                <a:ext uri="{FF2B5EF4-FFF2-40B4-BE49-F238E27FC236}">
                  <a16:creationId xmlns:a16="http://schemas.microsoft.com/office/drawing/2014/main" id="{D78579B0-F586-8CB8-05C7-6A0FDB7EAE91}"/>
                </a:ext>
              </a:extLst>
            </p:cNvPr>
            <p:cNvSpPr/>
            <p:nvPr/>
          </p:nvSpPr>
          <p:spPr>
            <a:xfrm>
              <a:off x="3354008" y="2741355"/>
              <a:ext cx="232626" cy="117571"/>
            </a:xfrm>
            <a:custGeom>
              <a:avLst/>
              <a:gdLst/>
              <a:ahLst/>
              <a:cxnLst/>
              <a:rect l="l" t="t" r="r" b="b"/>
              <a:pathLst>
                <a:path w="1294" h="654" extrusionOk="0">
                  <a:moveTo>
                    <a:pt x="18" y="1"/>
                  </a:moveTo>
                  <a:cubicBezTo>
                    <a:pt x="9" y="1"/>
                    <a:pt x="1" y="9"/>
                    <a:pt x="1" y="19"/>
                  </a:cubicBezTo>
                  <a:cubicBezTo>
                    <a:pt x="1" y="28"/>
                    <a:pt x="9" y="36"/>
                    <a:pt x="18" y="36"/>
                  </a:cubicBezTo>
                  <a:lnTo>
                    <a:pt x="31" y="36"/>
                  </a:lnTo>
                  <a:cubicBezTo>
                    <a:pt x="504" y="36"/>
                    <a:pt x="973" y="268"/>
                    <a:pt x="1258" y="647"/>
                  </a:cubicBezTo>
                  <a:cubicBezTo>
                    <a:pt x="1262" y="651"/>
                    <a:pt x="1267" y="653"/>
                    <a:pt x="1272" y="653"/>
                  </a:cubicBezTo>
                  <a:cubicBezTo>
                    <a:pt x="1276" y="653"/>
                    <a:pt x="1280" y="652"/>
                    <a:pt x="1283" y="651"/>
                  </a:cubicBezTo>
                  <a:cubicBezTo>
                    <a:pt x="1290" y="644"/>
                    <a:pt x="1294" y="633"/>
                    <a:pt x="1286" y="626"/>
                  </a:cubicBezTo>
                  <a:cubicBezTo>
                    <a:pt x="996" y="239"/>
                    <a:pt x="517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5;p36">
              <a:extLst>
                <a:ext uri="{FF2B5EF4-FFF2-40B4-BE49-F238E27FC236}">
                  <a16:creationId xmlns:a16="http://schemas.microsoft.com/office/drawing/2014/main" id="{E6CB4074-4D5E-468F-9174-3BCC36FA9620}"/>
                </a:ext>
              </a:extLst>
            </p:cNvPr>
            <p:cNvSpPr/>
            <p:nvPr/>
          </p:nvSpPr>
          <p:spPr>
            <a:xfrm>
              <a:off x="2822780" y="3343233"/>
              <a:ext cx="706146" cy="127459"/>
            </a:xfrm>
            <a:custGeom>
              <a:avLst/>
              <a:gdLst/>
              <a:ahLst/>
              <a:cxnLst/>
              <a:rect l="l" t="t" r="r" b="b"/>
              <a:pathLst>
                <a:path w="3928" h="709" extrusionOk="0">
                  <a:moveTo>
                    <a:pt x="2390" y="1"/>
                  </a:moveTo>
                  <a:cubicBezTo>
                    <a:pt x="1554" y="1"/>
                    <a:pt x="715" y="231"/>
                    <a:pt x="11" y="676"/>
                  </a:cubicBezTo>
                  <a:cubicBezTo>
                    <a:pt x="2" y="681"/>
                    <a:pt x="0" y="693"/>
                    <a:pt x="6" y="701"/>
                  </a:cubicBezTo>
                  <a:cubicBezTo>
                    <a:pt x="8" y="707"/>
                    <a:pt x="15" y="709"/>
                    <a:pt x="20" y="709"/>
                  </a:cubicBezTo>
                  <a:cubicBezTo>
                    <a:pt x="22" y="709"/>
                    <a:pt x="27" y="708"/>
                    <a:pt x="30" y="705"/>
                  </a:cubicBezTo>
                  <a:cubicBezTo>
                    <a:pt x="729" y="263"/>
                    <a:pt x="1560" y="36"/>
                    <a:pt x="2389" y="36"/>
                  </a:cubicBezTo>
                  <a:cubicBezTo>
                    <a:pt x="2905" y="36"/>
                    <a:pt x="3419" y="124"/>
                    <a:pt x="3901" y="303"/>
                  </a:cubicBezTo>
                  <a:cubicBezTo>
                    <a:pt x="3903" y="304"/>
                    <a:pt x="3905" y="304"/>
                    <a:pt x="3907" y="304"/>
                  </a:cubicBezTo>
                  <a:cubicBezTo>
                    <a:pt x="3913" y="304"/>
                    <a:pt x="3920" y="300"/>
                    <a:pt x="3923" y="292"/>
                  </a:cubicBezTo>
                  <a:cubicBezTo>
                    <a:pt x="3927" y="284"/>
                    <a:pt x="3922" y="274"/>
                    <a:pt x="3912" y="270"/>
                  </a:cubicBezTo>
                  <a:cubicBezTo>
                    <a:pt x="3428" y="90"/>
                    <a:pt x="2909" y="1"/>
                    <a:pt x="23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6;p36">
              <a:extLst>
                <a:ext uri="{FF2B5EF4-FFF2-40B4-BE49-F238E27FC236}">
                  <a16:creationId xmlns:a16="http://schemas.microsoft.com/office/drawing/2014/main" id="{9D2F0AA3-A641-5DF4-5FA2-EBCE8B8D454A}"/>
                </a:ext>
              </a:extLst>
            </p:cNvPr>
            <p:cNvSpPr/>
            <p:nvPr/>
          </p:nvSpPr>
          <p:spPr>
            <a:xfrm>
              <a:off x="1679787" y="2033950"/>
              <a:ext cx="140762" cy="370331"/>
            </a:xfrm>
            <a:custGeom>
              <a:avLst/>
              <a:gdLst/>
              <a:ahLst/>
              <a:cxnLst/>
              <a:rect l="l" t="t" r="r" b="b"/>
              <a:pathLst>
                <a:path w="783" h="2060" extrusionOk="0">
                  <a:moveTo>
                    <a:pt x="21" y="1"/>
                  </a:moveTo>
                  <a:cubicBezTo>
                    <a:pt x="15" y="1"/>
                    <a:pt x="10" y="3"/>
                    <a:pt x="6" y="9"/>
                  </a:cubicBezTo>
                  <a:cubicBezTo>
                    <a:pt x="1" y="17"/>
                    <a:pt x="3" y="28"/>
                    <a:pt x="11" y="33"/>
                  </a:cubicBezTo>
                  <a:cubicBezTo>
                    <a:pt x="332" y="237"/>
                    <a:pt x="566" y="566"/>
                    <a:pt x="655" y="936"/>
                  </a:cubicBezTo>
                  <a:cubicBezTo>
                    <a:pt x="744" y="1306"/>
                    <a:pt x="683" y="1705"/>
                    <a:pt x="490" y="2033"/>
                  </a:cubicBezTo>
                  <a:cubicBezTo>
                    <a:pt x="485" y="2040"/>
                    <a:pt x="488" y="2051"/>
                    <a:pt x="497" y="2056"/>
                  </a:cubicBezTo>
                  <a:cubicBezTo>
                    <a:pt x="499" y="2057"/>
                    <a:pt x="503" y="2059"/>
                    <a:pt x="506" y="2059"/>
                  </a:cubicBezTo>
                  <a:cubicBezTo>
                    <a:pt x="513" y="2059"/>
                    <a:pt x="518" y="2056"/>
                    <a:pt x="522" y="2051"/>
                  </a:cubicBezTo>
                  <a:cubicBezTo>
                    <a:pt x="720" y="1716"/>
                    <a:pt x="782" y="1306"/>
                    <a:pt x="690" y="928"/>
                  </a:cubicBezTo>
                  <a:cubicBezTo>
                    <a:pt x="599" y="549"/>
                    <a:pt x="359" y="212"/>
                    <a:pt x="32" y="3"/>
                  </a:cubicBezTo>
                  <a:cubicBezTo>
                    <a:pt x="28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7;p36">
              <a:extLst>
                <a:ext uri="{FF2B5EF4-FFF2-40B4-BE49-F238E27FC236}">
                  <a16:creationId xmlns:a16="http://schemas.microsoft.com/office/drawing/2014/main" id="{3778A691-A0B4-54F8-6D57-04FA9D6225BB}"/>
                </a:ext>
              </a:extLst>
            </p:cNvPr>
            <p:cNvSpPr/>
            <p:nvPr/>
          </p:nvSpPr>
          <p:spPr>
            <a:xfrm>
              <a:off x="2046882" y="1114594"/>
              <a:ext cx="33977" cy="131953"/>
            </a:xfrm>
            <a:custGeom>
              <a:avLst/>
              <a:gdLst/>
              <a:ahLst/>
              <a:cxnLst/>
              <a:rect l="l" t="t" r="r" b="b"/>
              <a:pathLst>
                <a:path w="189" h="734" extrusionOk="0">
                  <a:moveTo>
                    <a:pt x="168" y="1"/>
                  </a:moveTo>
                  <a:cubicBezTo>
                    <a:pt x="161" y="1"/>
                    <a:pt x="154" y="5"/>
                    <a:pt x="151" y="12"/>
                  </a:cubicBezTo>
                  <a:cubicBezTo>
                    <a:pt x="50" y="231"/>
                    <a:pt x="0" y="475"/>
                    <a:pt x="10" y="717"/>
                  </a:cubicBezTo>
                  <a:cubicBezTo>
                    <a:pt x="10" y="726"/>
                    <a:pt x="17" y="734"/>
                    <a:pt x="27" y="734"/>
                  </a:cubicBezTo>
                  <a:cubicBezTo>
                    <a:pt x="37" y="734"/>
                    <a:pt x="46" y="725"/>
                    <a:pt x="46" y="716"/>
                  </a:cubicBezTo>
                  <a:cubicBezTo>
                    <a:pt x="36" y="479"/>
                    <a:pt x="84" y="240"/>
                    <a:pt x="184" y="25"/>
                  </a:cubicBezTo>
                  <a:cubicBezTo>
                    <a:pt x="188" y="17"/>
                    <a:pt x="184" y="6"/>
                    <a:pt x="175" y="2"/>
                  </a:cubicBez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8;p36">
              <a:extLst>
                <a:ext uri="{FF2B5EF4-FFF2-40B4-BE49-F238E27FC236}">
                  <a16:creationId xmlns:a16="http://schemas.microsoft.com/office/drawing/2014/main" id="{5E196A57-E973-6F25-528F-0AF9E0B10C89}"/>
                </a:ext>
              </a:extLst>
            </p:cNvPr>
            <p:cNvSpPr/>
            <p:nvPr/>
          </p:nvSpPr>
          <p:spPr>
            <a:xfrm>
              <a:off x="1761943" y="2558167"/>
              <a:ext cx="1747568" cy="606732"/>
            </a:xfrm>
            <a:custGeom>
              <a:avLst/>
              <a:gdLst/>
              <a:ahLst/>
              <a:cxnLst/>
              <a:rect l="l" t="t" r="r" b="b"/>
              <a:pathLst>
                <a:path w="9721" h="3375" extrusionOk="0">
                  <a:moveTo>
                    <a:pt x="9570" y="1"/>
                  </a:moveTo>
                  <a:lnTo>
                    <a:pt x="9468" y="87"/>
                  </a:lnTo>
                  <a:cubicBezTo>
                    <a:pt x="9468" y="87"/>
                    <a:pt x="8021" y="2579"/>
                    <a:pt x="5084" y="2786"/>
                  </a:cubicBezTo>
                  <a:cubicBezTo>
                    <a:pt x="4790" y="2807"/>
                    <a:pt x="4504" y="2816"/>
                    <a:pt x="4227" y="2816"/>
                  </a:cubicBezTo>
                  <a:cubicBezTo>
                    <a:pt x="1741" y="2816"/>
                    <a:pt x="1" y="2067"/>
                    <a:pt x="1" y="2067"/>
                  </a:cubicBezTo>
                  <a:lnTo>
                    <a:pt x="1" y="2067"/>
                  </a:lnTo>
                  <a:cubicBezTo>
                    <a:pt x="723" y="2698"/>
                    <a:pt x="1665" y="3084"/>
                    <a:pt x="2640" y="3257"/>
                  </a:cubicBezTo>
                  <a:cubicBezTo>
                    <a:pt x="3111" y="3339"/>
                    <a:pt x="3590" y="3375"/>
                    <a:pt x="4070" y="3375"/>
                  </a:cubicBezTo>
                  <a:cubicBezTo>
                    <a:pt x="4581" y="3375"/>
                    <a:pt x="5093" y="3335"/>
                    <a:pt x="5600" y="3269"/>
                  </a:cubicBezTo>
                  <a:cubicBezTo>
                    <a:pt x="6579" y="3142"/>
                    <a:pt x="7572" y="2912"/>
                    <a:pt x="8366" y="2368"/>
                  </a:cubicBezTo>
                  <a:cubicBezTo>
                    <a:pt x="9162" y="1823"/>
                    <a:pt x="9720" y="907"/>
                    <a:pt x="9570" y="1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9;p36">
              <a:extLst>
                <a:ext uri="{FF2B5EF4-FFF2-40B4-BE49-F238E27FC236}">
                  <a16:creationId xmlns:a16="http://schemas.microsoft.com/office/drawing/2014/main" id="{241AE752-235C-101D-0D81-1B0ECC49E560}"/>
                </a:ext>
              </a:extLst>
            </p:cNvPr>
            <p:cNvSpPr/>
            <p:nvPr/>
          </p:nvSpPr>
          <p:spPr>
            <a:xfrm>
              <a:off x="1407431" y="2169319"/>
              <a:ext cx="1375080" cy="472802"/>
            </a:xfrm>
            <a:custGeom>
              <a:avLst/>
              <a:gdLst/>
              <a:ahLst/>
              <a:cxnLst/>
              <a:rect l="l" t="t" r="r" b="b"/>
              <a:pathLst>
                <a:path w="7649" h="2630" extrusionOk="0">
                  <a:moveTo>
                    <a:pt x="6201" y="0"/>
                  </a:moveTo>
                  <a:cubicBezTo>
                    <a:pt x="6005" y="0"/>
                    <a:pt x="5809" y="18"/>
                    <a:pt x="5616" y="53"/>
                  </a:cubicBezTo>
                  <a:cubicBezTo>
                    <a:pt x="4931" y="179"/>
                    <a:pt x="4291" y="532"/>
                    <a:pt x="3818" y="1041"/>
                  </a:cubicBezTo>
                  <a:cubicBezTo>
                    <a:pt x="3428" y="828"/>
                    <a:pt x="2982" y="719"/>
                    <a:pt x="2537" y="719"/>
                  </a:cubicBezTo>
                  <a:cubicBezTo>
                    <a:pt x="2192" y="719"/>
                    <a:pt x="1846" y="785"/>
                    <a:pt x="1526" y="917"/>
                  </a:cubicBezTo>
                  <a:cubicBezTo>
                    <a:pt x="797" y="1222"/>
                    <a:pt x="442" y="1838"/>
                    <a:pt x="0" y="2630"/>
                  </a:cubicBezTo>
                  <a:cubicBezTo>
                    <a:pt x="559" y="1825"/>
                    <a:pt x="1442" y="1340"/>
                    <a:pt x="2317" y="1340"/>
                  </a:cubicBezTo>
                  <a:cubicBezTo>
                    <a:pt x="2552" y="1340"/>
                    <a:pt x="2786" y="1375"/>
                    <a:pt x="3013" y="1448"/>
                  </a:cubicBezTo>
                  <a:cubicBezTo>
                    <a:pt x="3214" y="1513"/>
                    <a:pt x="3419" y="1567"/>
                    <a:pt x="3621" y="1567"/>
                  </a:cubicBezTo>
                  <a:cubicBezTo>
                    <a:pt x="3739" y="1567"/>
                    <a:pt x="3857" y="1548"/>
                    <a:pt x="3972" y="1503"/>
                  </a:cubicBezTo>
                  <a:cubicBezTo>
                    <a:pt x="4196" y="1413"/>
                    <a:pt x="4265" y="1310"/>
                    <a:pt x="4440" y="1141"/>
                  </a:cubicBezTo>
                  <a:cubicBezTo>
                    <a:pt x="4846" y="746"/>
                    <a:pt x="5395" y="525"/>
                    <a:pt x="5954" y="422"/>
                  </a:cubicBezTo>
                  <a:cubicBezTo>
                    <a:pt x="6364" y="347"/>
                    <a:pt x="6782" y="331"/>
                    <a:pt x="7200" y="331"/>
                  </a:cubicBezTo>
                  <a:cubicBezTo>
                    <a:pt x="7349" y="331"/>
                    <a:pt x="7499" y="333"/>
                    <a:pt x="7648" y="335"/>
                  </a:cubicBezTo>
                  <a:cubicBezTo>
                    <a:pt x="7200" y="113"/>
                    <a:pt x="6701" y="0"/>
                    <a:pt x="6201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0;p36">
              <a:extLst>
                <a:ext uri="{FF2B5EF4-FFF2-40B4-BE49-F238E27FC236}">
                  <a16:creationId xmlns:a16="http://schemas.microsoft.com/office/drawing/2014/main" id="{A1C11D1A-44BD-D07D-FBD3-B8677E2DE1E7}"/>
                </a:ext>
              </a:extLst>
            </p:cNvPr>
            <p:cNvSpPr/>
            <p:nvPr/>
          </p:nvSpPr>
          <p:spPr>
            <a:xfrm>
              <a:off x="862541" y="1865324"/>
              <a:ext cx="506599" cy="627226"/>
            </a:xfrm>
            <a:custGeom>
              <a:avLst/>
              <a:gdLst/>
              <a:ahLst/>
              <a:cxnLst/>
              <a:rect l="l" t="t" r="r" b="b"/>
              <a:pathLst>
                <a:path w="2818" h="3489" extrusionOk="0">
                  <a:moveTo>
                    <a:pt x="1652" y="1"/>
                  </a:moveTo>
                  <a:cubicBezTo>
                    <a:pt x="1416" y="1"/>
                    <a:pt x="1166" y="48"/>
                    <a:pt x="948" y="161"/>
                  </a:cubicBezTo>
                  <a:cubicBezTo>
                    <a:pt x="384" y="362"/>
                    <a:pt x="90" y="997"/>
                    <a:pt x="38" y="1594"/>
                  </a:cubicBezTo>
                  <a:cubicBezTo>
                    <a:pt x="0" y="2039"/>
                    <a:pt x="69" y="2506"/>
                    <a:pt x="311" y="2880"/>
                  </a:cubicBezTo>
                  <a:cubicBezTo>
                    <a:pt x="539" y="3232"/>
                    <a:pt x="936" y="3488"/>
                    <a:pt x="1352" y="3488"/>
                  </a:cubicBezTo>
                  <a:cubicBezTo>
                    <a:pt x="1380" y="3488"/>
                    <a:pt x="1407" y="3487"/>
                    <a:pt x="1435" y="3485"/>
                  </a:cubicBezTo>
                  <a:cubicBezTo>
                    <a:pt x="1881" y="3448"/>
                    <a:pt x="2293" y="3060"/>
                    <a:pt x="2288" y="2614"/>
                  </a:cubicBezTo>
                  <a:cubicBezTo>
                    <a:pt x="2284" y="2306"/>
                    <a:pt x="2103" y="1985"/>
                    <a:pt x="2230" y="1705"/>
                  </a:cubicBezTo>
                  <a:cubicBezTo>
                    <a:pt x="2318" y="1509"/>
                    <a:pt x="2532" y="1400"/>
                    <a:pt x="2643" y="1217"/>
                  </a:cubicBezTo>
                  <a:cubicBezTo>
                    <a:pt x="2818" y="927"/>
                    <a:pt x="2809" y="659"/>
                    <a:pt x="2470" y="265"/>
                  </a:cubicBezTo>
                  <a:cubicBezTo>
                    <a:pt x="2337" y="110"/>
                    <a:pt x="2011" y="1"/>
                    <a:pt x="1652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1;p36">
              <a:extLst>
                <a:ext uri="{FF2B5EF4-FFF2-40B4-BE49-F238E27FC236}">
                  <a16:creationId xmlns:a16="http://schemas.microsoft.com/office/drawing/2014/main" id="{580690C9-838F-7904-29ED-1120B8660BBB}"/>
                </a:ext>
              </a:extLst>
            </p:cNvPr>
            <p:cNvSpPr/>
            <p:nvPr/>
          </p:nvSpPr>
          <p:spPr>
            <a:xfrm>
              <a:off x="1283029" y="1407803"/>
              <a:ext cx="174919" cy="211952"/>
            </a:xfrm>
            <a:custGeom>
              <a:avLst/>
              <a:gdLst/>
              <a:ahLst/>
              <a:cxnLst/>
              <a:rect l="l" t="t" r="r" b="b"/>
              <a:pathLst>
                <a:path w="973" h="1179" extrusionOk="0">
                  <a:moveTo>
                    <a:pt x="356" y="1"/>
                  </a:moveTo>
                  <a:cubicBezTo>
                    <a:pt x="292" y="1"/>
                    <a:pt x="229" y="16"/>
                    <a:pt x="174" y="49"/>
                  </a:cubicBezTo>
                  <a:lnTo>
                    <a:pt x="214" y="44"/>
                  </a:lnTo>
                  <a:lnTo>
                    <a:pt x="214" y="44"/>
                  </a:lnTo>
                  <a:cubicBezTo>
                    <a:pt x="105" y="109"/>
                    <a:pt x="39" y="231"/>
                    <a:pt x="20" y="354"/>
                  </a:cubicBezTo>
                  <a:cubicBezTo>
                    <a:pt x="1" y="479"/>
                    <a:pt x="26" y="607"/>
                    <a:pt x="68" y="725"/>
                  </a:cubicBezTo>
                  <a:cubicBezTo>
                    <a:pt x="121" y="870"/>
                    <a:pt x="205" y="1009"/>
                    <a:pt x="331" y="1095"/>
                  </a:cubicBezTo>
                  <a:cubicBezTo>
                    <a:pt x="406" y="1148"/>
                    <a:pt x="499" y="1178"/>
                    <a:pt x="590" y="1178"/>
                  </a:cubicBezTo>
                  <a:cubicBezTo>
                    <a:pt x="651" y="1178"/>
                    <a:pt x="712" y="1165"/>
                    <a:pt x="765" y="1134"/>
                  </a:cubicBezTo>
                  <a:cubicBezTo>
                    <a:pt x="887" y="1066"/>
                    <a:pt x="956" y="924"/>
                    <a:pt x="965" y="783"/>
                  </a:cubicBezTo>
                  <a:cubicBezTo>
                    <a:pt x="972" y="644"/>
                    <a:pt x="925" y="507"/>
                    <a:pt x="860" y="382"/>
                  </a:cubicBezTo>
                  <a:cubicBezTo>
                    <a:pt x="795" y="255"/>
                    <a:pt x="706" y="137"/>
                    <a:pt x="583" y="64"/>
                  </a:cubicBezTo>
                  <a:cubicBezTo>
                    <a:pt x="515" y="23"/>
                    <a:pt x="435" y="1"/>
                    <a:pt x="356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2;p36">
              <a:extLst>
                <a:ext uri="{FF2B5EF4-FFF2-40B4-BE49-F238E27FC236}">
                  <a16:creationId xmlns:a16="http://schemas.microsoft.com/office/drawing/2014/main" id="{B459EE1F-1019-7401-8892-7DAF6F3010E5}"/>
                </a:ext>
              </a:extLst>
            </p:cNvPr>
            <p:cNvSpPr/>
            <p:nvPr/>
          </p:nvSpPr>
          <p:spPr>
            <a:xfrm>
              <a:off x="1508464" y="2503875"/>
              <a:ext cx="994501" cy="367455"/>
            </a:xfrm>
            <a:custGeom>
              <a:avLst/>
              <a:gdLst/>
              <a:ahLst/>
              <a:cxnLst/>
              <a:rect l="l" t="t" r="r" b="b"/>
              <a:pathLst>
                <a:path w="5532" h="2044" extrusionOk="0">
                  <a:moveTo>
                    <a:pt x="4734" y="1"/>
                  </a:moveTo>
                  <a:cubicBezTo>
                    <a:pt x="4719" y="1"/>
                    <a:pt x="4704" y="1"/>
                    <a:pt x="4689" y="2"/>
                  </a:cubicBezTo>
                  <a:cubicBezTo>
                    <a:pt x="4422" y="14"/>
                    <a:pt x="4166" y="382"/>
                    <a:pt x="3913" y="460"/>
                  </a:cubicBezTo>
                  <a:cubicBezTo>
                    <a:pt x="3721" y="519"/>
                    <a:pt x="3557" y="540"/>
                    <a:pt x="3403" y="540"/>
                  </a:cubicBezTo>
                  <a:cubicBezTo>
                    <a:pt x="3018" y="540"/>
                    <a:pt x="2691" y="410"/>
                    <a:pt x="2143" y="410"/>
                  </a:cubicBezTo>
                  <a:cubicBezTo>
                    <a:pt x="1923" y="410"/>
                    <a:pt x="1668" y="431"/>
                    <a:pt x="1359" y="490"/>
                  </a:cubicBezTo>
                  <a:cubicBezTo>
                    <a:pt x="1063" y="543"/>
                    <a:pt x="762" y="600"/>
                    <a:pt x="500" y="748"/>
                  </a:cubicBezTo>
                  <a:cubicBezTo>
                    <a:pt x="240" y="896"/>
                    <a:pt x="24" y="1158"/>
                    <a:pt x="12" y="1457"/>
                  </a:cubicBezTo>
                  <a:cubicBezTo>
                    <a:pt x="1" y="1746"/>
                    <a:pt x="236" y="2043"/>
                    <a:pt x="519" y="2043"/>
                  </a:cubicBezTo>
                  <a:cubicBezTo>
                    <a:pt x="530" y="2043"/>
                    <a:pt x="542" y="2043"/>
                    <a:pt x="553" y="2042"/>
                  </a:cubicBezTo>
                  <a:cubicBezTo>
                    <a:pt x="910" y="2012"/>
                    <a:pt x="1087" y="1603"/>
                    <a:pt x="1385" y="1406"/>
                  </a:cubicBezTo>
                  <a:cubicBezTo>
                    <a:pt x="1540" y="1304"/>
                    <a:pt x="1722" y="1263"/>
                    <a:pt x="1909" y="1263"/>
                  </a:cubicBezTo>
                  <a:cubicBezTo>
                    <a:pt x="2049" y="1263"/>
                    <a:pt x="2192" y="1286"/>
                    <a:pt x="2327" y="1323"/>
                  </a:cubicBezTo>
                  <a:cubicBezTo>
                    <a:pt x="2640" y="1408"/>
                    <a:pt x="2933" y="1559"/>
                    <a:pt x="3247" y="1644"/>
                  </a:cubicBezTo>
                  <a:cubicBezTo>
                    <a:pt x="3438" y="1696"/>
                    <a:pt x="3636" y="1721"/>
                    <a:pt x="3834" y="1721"/>
                  </a:cubicBezTo>
                  <a:cubicBezTo>
                    <a:pt x="4162" y="1721"/>
                    <a:pt x="4490" y="1651"/>
                    <a:pt x="4789" y="1514"/>
                  </a:cubicBezTo>
                  <a:cubicBezTo>
                    <a:pt x="5022" y="1407"/>
                    <a:pt x="5244" y="1253"/>
                    <a:pt x="5376" y="1033"/>
                  </a:cubicBezTo>
                  <a:cubicBezTo>
                    <a:pt x="5505" y="811"/>
                    <a:pt x="5531" y="515"/>
                    <a:pt x="5389" y="302"/>
                  </a:cubicBezTo>
                  <a:cubicBezTo>
                    <a:pt x="5252" y="92"/>
                    <a:pt x="4986" y="1"/>
                    <a:pt x="4734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3;p36">
              <a:extLst>
                <a:ext uri="{FF2B5EF4-FFF2-40B4-BE49-F238E27FC236}">
                  <a16:creationId xmlns:a16="http://schemas.microsoft.com/office/drawing/2014/main" id="{A608E106-5129-E9E1-8585-62DD83FE1E74}"/>
                </a:ext>
              </a:extLst>
            </p:cNvPr>
            <p:cNvSpPr/>
            <p:nvPr/>
          </p:nvSpPr>
          <p:spPr>
            <a:xfrm>
              <a:off x="2669974" y="2432686"/>
              <a:ext cx="218603" cy="197390"/>
            </a:xfrm>
            <a:custGeom>
              <a:avLst/>
              <a:gdLst/>
              <a:ahLst/>
              <a:cxnLst/>
              <a:rect l="l" t="t" r="r" b="b"/>
              <a:pathLst>
                <a:path w="1216" h="1098" extrusionOk="0">
                  <a:moveTo>
                    <a:pt x="608" y="0"/>
                  </a:moveTo>
                  <a:cubicBezTo>
                    <a:pt x="474" y="0"/>
                    <a:pt x="339" y="49"/>
                    <a:pt x="233" y="148"/>
                  </a:cubicBezTo>
                  <a:cubicBezTo>
                    <a:pt x="12" y="355"/>
                    <a:pt x="0" y="702"/>
                    <a:pt x="208" y="924"/>
                  </a:cubicBezTo>
                  <a:cubicBezTo>
                    <a:pt x="316" y="1039"/>
                    <a:pt x="462" y="1097"/>
                    <a:pt x="608" y="1097"/>
                  </a:cubicBezTo>
                  <a:cubicBezTo>
                    <a:pt x="742" y="1097"/>
                    <a:pt x="877" y="1048"/>
                    <a:pt x="982" y="949"/>
                  </a:cubicBezTo>
                  <a:cubicBezTo>
                    <a:pt x="1204" y="742"/>
                    <a:pt x="1216" y="395"/>
                    <a:pt x="1009" y="174"/>
                  </a:cubicBezTo>
                  <a:cubicBezTo>
                    <a:pt x="901" y="59"/>
                    <a:pt x="755" y="0"/>
                    <a:pt x="608" y="0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4;p36">
              <a:extLst>
                <a:ext uri="{FF2B5EF4-FFF2-40B4-BE49-F238E27FC236}">
                  <a16:creationId xmlns:a16="http://schemas.microsoft.com/office/drawing/2014/main" id="{D321DC16-934C-F94D-AA97-DA440B4FE550}"/>
                </a:ext>
              </a:extLst>
            </p:cNvPr>
            <p:cNvSpPr/>
            <p:nvPr/>
          </p:nvSpPr>
          <p:spPr>
            <a:xfrm>
              <a:off x="3400389" y="2671064"/>
              <a:ext cx="1158814" cy="1175532"/>
            </a:xfrm>
            <a:custGeom>
              <a:avLst/>
              <a:gdLst/>
              <a:ahLst/>
              <a:cxnLst/>
              <a:rect l="l" t="t" r="r" b="b"/>
              <a:pathLst>
                <a:path w="6446" h="6539" extrusionOk="0">
                  <a:moveTo>
                    <a:pt x="6446" y="1"/>
                  </a:moveTo>
                  <a:cubicBezTo>
                    <a:pt x="6203" y="867"/>
                    <a:pt x="5735" y="1672"/>
                    <a:pt x="5095" y="2305"/>
                  </a:cubicBezTo>
                  <a:cubicBezTo>
                    <a:pt x="4247" y="3141"/>
                    <a:pt x="3104" y="3672"/>
                    <a:pt x="1918" y="3781"/>
                  </a:cubicBezTo>
                  <a:cubicBezTo>
                    <a:pt x="2135" y="4520"/>
                    <a:pt x="1809" y="5346"/>
                    <a:pt x="1240" y="5865"/>
                  </a:cubicBezTo>
                  <a:cubicBezTo>
                    <a:pt x="889" y="6186"/>
                    <a:pt x="457" y="6401"/>
                    <a:pt x="1" y="6539"/>
                  </a:cubicBezTo>
                  <a:cubicBezTo>
                    <a:pt x="2258" y="6291"/>
                    <a:pt x="2581" y="4425"/>
                    <a:pt x="2581" y="4425"/>
                  </a:cubicBezTo>
                  <a:cubicBezTo>
                    <a:pt x="4929" y="4259"/>
                    <a:pt x="5956" y="2083"/>
                    <a:pt x="5956" y="2083"/>
                  </a:cubicBezTo>
                  <a:cubicBezTo>
                    <a:pt x="6297" y="1339"/>
                    <a:pt x="6435" y="640"/>
                    <a:pt x="6446" y="1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5;p36">
              <a:extLst>
                <a:ext uri="{FF2B5EF4-FFF2-40B4-BE49-F238E27FC236}">
                  <a16:creationId xmlns:a16="http://schemas.microsoft.com/office/drawing/2014/main" id="{4209C571-6389-B1CC-7156-458408B06323}"/>
                </a:ext>
              </a:extLst>
            </p:cNvPr>
            <p:cNvSpPr/>
            <p:nvPr/>
          </p:nvSpPr>
          <p:spPr>
            <a:xfrm>
              <a:off x="2763096" y="1505239"/>
              <a:ext cx="312445" cy="220042"/>
            </a:xfrm>
            <a:custGeom>
              <a:avLst/>
              <a:gdLst/>
              <a:ahLst/>
              <a:cxnLst/>
              <a:rect l="l" t="t" r="r" b="b"/>
              <a:pathLst>
                <a:path w="1738" h="1224" extrusionOk="0">
                  <a:moveTo>
                    <a:pt x="1049" y="0"/>
                  </a:moveTo>
                  <a:cubicBezTo>
                    <a:pt x="796" y="0"/>
                    <a:pt x="545" y="94"/>
                    <a:pt x="353" y="268"/>
                  </a:cubicBezTo>
                  <a:cubicBezTo>
                    <a:pt x="299" y="318"/>
                    <a:pt x="249" y="373"/>
                    <a:pt x="201" y="434"/>
                  </a:cubicBezTo>
                  <a:cubicBezTo>
                    <a:pt x="84" y="584"/>
                    <a:pt x="0" y="772"/>
                    <a:pt x="53" y="969"/>
                  </a:cubicBezTo>
                  <a:cubicBezTo>
                    <a:pt x="69" y="1027"/>
                    <a:pt x="100" y="1082"/>
                    <a:pt x="142" y="1124"/>
                  </a:cubicBezTo>
                  <a:cubicBezTo>
                    <a:pt x="214" y="1195"/>
                    <a:pt x="297" y="1223"/>
                    <a:pt x="383" y="1223"/>
                  </a:cubicBezTo>
                  <a:cubicBezTo>
                    <a:pt x="511" y="1223"/>
                    <a:pt x="644" y="1161"/>
                    <a:pt x="754" y="1086"/>
                  </a:cubicBezTo>
                  <a:cubicBezTo>
                    <a:pt x="909" y="980"/>
                    <a:pt x="1056" y="846"/>
                    <a:pt x="1241" y="815"/>
                  </a:cubicBezTo>
                  <a:cubicBezTo>
                    <a:pt x="1397" y="790"/>
                    <a:pt x="1569" y="841"/>
                    <a:pt x="1684" y="661"/>
                  </a:cubicBezTo>
                  <a:cubicBezTo>
                    <a:pt x="1718" y="609"/>
                    <a:pt x="1737" y="550"/>
                    <a:pt x="1735" y="489"/>
                  </a:cubicBezTo>
                  <a:cubicBezTo>
                    <a:pt x="1734" y="277"/>
                    <a:pt x="1566" y="124"/>
                    <a:pt x="1381" y="56"/>
                  </a:cubicBezTo>
                  <a:cubicBezTo>
                    <a:pt x="1380" y="56"/>
                    <a:pt x="1379" y="55"/>
                    <a:pt x="1378" y="55"/>
                  </a:cubicBezTo>
                  <a:cubicBezTo>
                    <a:pt x="1271" y="18"/>
                    <a:pt x="1160" y="0"/>
                    <a:pt x="1049" y="0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6;p36">
              <a:extLst>
                <a:ext uri="{FF2B5EF4-FFF2-40B4-BE49-F238E27FC236}">
                  <a16:creationId xmlns:a16="http://schemas.microsoft.com/office/drawing/2014/main" id="{74E63EF6-FAE7-41BF-7FAF-6E7E0D5A7C1A}"/>
                </a:ext>
              </a:extLst>
            </p:cNvPr>
            <p:cNvSpPr/>
            <p:nvPr/>
          </p:nvSpPr>
          <p:spPr>
            <a:xfrm>
              <a:off x="3830046" y="2503875"/>
              <a:ext cx="590912" cy="523857"/>
            </a:xfrm>
            <a:custGeom>
              <a:avLst/>
              <a:gdLst/>
              <a:ahLst/>
              <a:cxnLst/>
              <a:rect l="l" t="t" r="r" b="b"/>
              <a:pathLst>
                <a:path w="3287" h="2914" extrusionOk="0">
                  <a:moveTo>
                    <a:pt x="3035" y="0"/>
                  </a:moveTo>
                  <a:cubicBezTo>
                    <a:pt x="3035" y="1"/>
                    <a:pt x="2800" y="1251"/>
                    <a:pt x="1915" y="2035"/>
                  </a:cubicBezTo>
                  <a:cubicBezTo>
                    <a:pt x="1190" y="2678"/>
                    <a:pt x="1" y="2744"/>
                    <a:pt x="1" y="2744"/>
                  </a:cubicBezTo>
                  <a:cubicBezTo>
                    <a:pt x="272" y="2858"/>
                    <a:pt x="565" y="2914"/>
                    <a:pt x="859" y="2914"/>
                  </a:cubicBezTo>
                  <a:cubicBezTo>
                    <a:pt x="1418" y="2914"/>
                    <a:pt x="1978" y="2713"/>
                    <a:pt x="2393" y="2339"/>
                  </a:cubicBezTo>
                  <a:cubicBezTo>
                    <a:pt x="3025" y="1767"/>
                    <a:pt x="3286" y="815"/>
                    <a:pt x="3035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7;p36">
              <a:extLst>
                <a:ext uri="{FF2B5EF4-FFF2-40B4-BE49-F238E27FC236}">
                  <a16:creationId xmlns:a16="http://schemas.microsoft.com/office/drawing/2014/main" id="{0BA24C1C-8629-CF75-532F-9CAAA860245D}"/>
                </a:ext>
              </a:extLst>
            </p:cNvPr>
            <p:cNvSpPr/>
            <p:nvPr/>
          </p:nvSpPr>
          <p:spPr>
            <a:xfrm>
              <a:off x="1925536" y="1547126"/>
              <a:ext cx="426960" cy="325928"/>
            </a:xfrm>
            <a:custGeom>
              <a:avLst/>
              <a:gdLst/>
              <a:ahLst/>
              <a:cxnLst/>
              <a:rect l="l" t="t" r="r" b="b"/>
              <a:pathLst>
                <a:path w="2375" h="1813" extrusionOk="0">
                  <a:moveTo>
                    <a:pt x="2157" y="0"/>
                  </a:moveTo>
                  <a:cubicBezTo>
                    <a:pt x="2143" y="507"/>
                    <a:pt x="1874" y="1000"/>
                    <a:pt x="1454" y="1285"/>
                  </a:cubicBezTo>
                  <a:cubicBezTo>
                    <a:pt x="1187" y="1467"/>
                    <a:pt x="863" y="1562"/>
                    <a:pt x="540" y="1562"/>
                  </a:cubicBezTo>
                  <a:cubicBezTo>
                    <a:pt x="357" y="1562"/>
                    <a:pt x="173" y="1531"/>
                    <a:pt x="1" y="1469"/>
                  </a:cubicBezTo>
                  <a:lnTo>
                    <a:pt x="1" y="1469"/>
                  </a:lnTo>
                  <a:lnTo>
                    <a:pt x="115" y="1541"/>
                  </a:lnTo>
                  <a:cubicBezTo>
                    <a:pt x="346" y="1722"/>
                    <a:pt x="639" y="1813"/>
                    <a:pt x="932" y="1813"/>
                  </a:cubicBezTo>
                  <a:cubicBezTo>
                    <a:pt x="1217" y="1813"/>
                    <a:pt x="1501" y="1727"/>
                    <a:pt x="1729" y="1555"/>
                  </a:cubicBezTo>
                  <a:cubicBezTo>
                    <a:pt x="2190" y="1206"/>
                    <a:pt x="2375" y="535"/>
                    <a:pt x="2157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691;p60">
            <a:extLst>
              <a:ext uri="{FF2B5EF4-FFF2-40B4-BE49-F238E27FC236}">
                <a16:creationId xmlns:a16="http://schemas.microsoft.com/office/drawing/2014/main" id="{DA2F65E7-45A8-2611-434C-C787FE0D975D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60" name="Google Shape;692;p60">
              <a:extLst>
                <a:ext uri="{FF2B5EF4-FFF2-40B4-BE49-F238E27FC236}">
                  <a16:creationId xmlns:a16="http://schemas.microsoft.com/office/drawing/2014/main" id="{C18BB60A-110A-5398-A742-8C74B32A4B80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4;p60">
              <a:extLst>
                <a:ext uri="{FF2B5EF4-FFF2-40B4-BE49-F238E27FC236}">
                  <a16:creationId xmlns:a16="http://schemas.microsoft.com/office/drawing/2014/main" id="{4F2A020C-5FCA-28E1-AC04-B1532DF093F6}"/>
                </a:ext>
              </a:extLst>
            </p:cNvPr>
            <p:cNvSpPr/>
            <p:nvPr/>
          </p:nvSpPr>
          <p:spPr>
            <a:xfrm>
              <a:off x="215975" y="111150"/>
              <a:ext cx="120600" cy="120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695;p60">
            <a:extLst>
              <a:ext uri="{FF2B5EF4-FFF2-40B4-BE49-F238E27FC236}">
                <a16:creationId xmlns:a16="http://schemas.microsoft.com/office/drawing/2014/main" id="{5A8042B3-009D-A29C-2191-0CF57392F988}"/>
              </a:ext>
            </a:extLst>
          </p:cNvPr>
          <p:cNvSpPr/>
          <p:nvPr/>
        </p:nvSpPr>
        <p:spPr>
          <a:xfrm>
            <a:off x="477150" y="111150"/>
            <a:ext cx="120600" cy="120600"/>
          </a:xfrm>
          <a:prstGeom prst="ellipse">
            <a:avLst/>
          </a:prstGeom>
          <a:solidFill>
            <a:srgbClr val="E09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0F605E1-8F70-310F-A097-746F8AA3F9E1}"/>
              </a:ext>
            </a:extLst>
          </p:cNvPr>
          <p:cNvSpPr txBox="1"/>
          <p:nvPr/>
        </p:nvSpPr>
        <p:spPr>
          <a:xfrm>
            <a:off x="5156425" y="3937675"/>
            <a:ext cx="52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rgbClr val="E09CC3"/>
                </a:solidFill>
                <a:latin typeface="Alata" panose="020B0604020202020204" charset="0"/>
              </a:rPr>
              <a:t>-  What is a language disorder?</a:t>
            </a:r>
            <a:br>
              <a:rPr lang="en" sz="1600" dirty="0">
                <a:solidFill>
                  <a:srgbClr val="E09CC3"/>
                </a:solidFill>
                <a:latin typeface="Alata" panose="020B0604020202020204" charset="0"/>
              </a:rPr>
            </a:br>
            <a:r>
              <a:rPr lang="en" sz="1600" dirty="0">
                <a:solidFill>
                  <a:srgbClr val="E09CC3"/>
                </a:solidFill>
                <a:latin typeface="Alata" panose="020B0604020202020204" charset="0"/>
              </a:rPr>
              <a:t>-  What types of language disorder?</a:t>
            </a:r>
            <a:br>
              <a:rPr lang="en" sz="1600" dirty="0">
                <a:solidFill>
                  <a:srgbClr val="E09CC3"/>
                </a:solidFill>
                <a:latin typeface="Alata" panose="020B0604020202020204" charset="0"/>
              </a:rPr>
            </a:br>
            <a:r>
              <a:rPr lang="en" sz="1600" dirty="0">
                <a:solidFill>
                  <a:srgbClr val="E09CC3"/>
                </a:solidFill>
                <a:latin typeface="Alata" panose="020B0604020202020204" charset="0"/>
              </a:rPr>
              <a:t>-  </a:t>
            </a:r>
            <a:r>
              <a:rPr lang="en-US" sz="1600" dirty="0">
                <a:solidFill>
                  <a:srgbClr val="E09CC3"/>
                </a:solidFill>
                <a:latin typeface="Alata" panose="020B0604020202020204" charset="0"/>
              </a:rPr>
              <a:t>What type with brain hemorrhage?</a:t>
            </a:r>
            <a:endParaRPr lang="nl-BE" sz="1600" dirty="0">
              <a:latin typeface="Alat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7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71"/>
          <p:cNvSpPr txBox="1">
            <a:spLocks noGrp="1"/>
          </p:cNvSpPr>
          <p:nvPr>
            <p:ph type="subTitle" idx="1"/>
          </p:nvPr>
        </p:nvSpPr>
        <p:spPr>
          <a:xfrm>
            <a:off x="648070" y="1607680"/>
            <a:ext cx="6633262" cy="1716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 type of communication disorder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Make it difficult to use and understand spoken language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r>
              <a:rPr lang="nl-BE" sz="1600" dirty="0"/>
              <a:t>Trouble using / understanding spoken language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endParaRPr lang="nl-BE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It occurs in childhood (because you’re born with it)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You get it because of </a:t>
            </a:r>
            <a:r>
              <a:rPr lang="en-US" sz="1600" u="sng" dirty="0"/>
              <a:t>a brain injury </a:t>
            </a:r>
            <a:r>
              <a:rPr lang="en-US" sz="1600" dirty="0"/>
              <a:t>or illness</a:t>
            </a:r>
            <a:endParaRPr lang="nl-BE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endParaRPr lang="nl-BE" sz="1600" dirty="0"/>
          </a:p>
        </p:txBody>
      </p:sp>
      <p:sp>
        <p:nvSpPr>
          <p:cNvPr id="1237" name="Google Shape;1237;p71"/>
          <p:cNvSpPr txBox="1">
            <a:spLocks noGrp="1"/>
          </p:cNvSpPr>
          <p:nvPr>
            <p:ph type="title"/>
          </p:nvPr>
        </p:nvSpPr>
        <p:spPr>
          <a:xfrm>
            <a:off x="563318" y="825093"/>
            <a:ext cx="5162026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a language disorder?</a:t>
            </a:r>
            <a:endParaRPr dirty="0"/>
          </a:p>
        </p:txBody>
      </p:sp>
      <p:grpSp>
        <p:nvGrpSpPr>
          <p:cNvPr id="1354" name="Google Shape;1354;p71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1355" name="Google Shape;1355;p71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1"/>
            <p:cNvSpPr/>
            <p:nvPr/>
          </p:nvSpPr>
          <p:spPr>
            <a:xfrm>
              <a:off x="215975" y="111150"/>
              <a:ext cx="120600" cy="120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95;p60">
            <a:extLst>
              <a:ext uri="{FF2B5EF4-FFF2-40B4-BE49-F238E27FC236}">
                <a16:creationId xmlns:a16="http://schemas.microsoft.com/office/drawing/2014/main" id="{5B0A6D60-9B0F-D435-C97F-C038AF722EE3}"/>
              </a:ext>
            </a:extLst>
          </p:cNvPr>
          <p:cNvSpPr/>
          <p:nvPr/>
        </p:nvSpPr>
        <p:spPr>
          <a:xfrm>
            <a:off x="477150" y="111150"/>
            <a:ext cx="120600" cy="120600"/>
          </a:xfrm>
          <a:prstGeom prst="ellipse">
            <a:avLst/>
          </a:prstGeom>
          <a:solidFill>
            <a:srgbClr val="E09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What Teachers Need to Know About Language Disorders">
            <a:extLst>
              <a:ext uri="{FF2B5EF4-FFF2-40B4-BE49-F238E27FC236}">
                <a16:creationId xmlns:a16="http://schemas.microsoft.com/office/drawing/2014/main" id="{E0E4CFEA-BB7D-DC76-2553-04E19767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32" y="3161078"/>
            <a:ext cx="2721201" cy="152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9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71"/>
          <p:cNvSpPr txBox="1">
            <a:spLocks noGrp="1"/>
          </p:cNvSpPr>
          <p:nvPr>
            <p:ph type="subTitle" idx="1"/>
          </p:nvPr>
        </p:nvSpPr>
        <p:spPr>
          <a:xfrm>
            <a:off x="673237" y="1085105"/>
            <a:ext cx="8335296" cy="2818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Expressive language disorder: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None/>
            </a:pPr>
            <a:endParaRPr lang="en-US" sz="1500" dirty="0"/>
          </a:p>
          <a:p>
            <a:pPr marL="742950" lvl="1" indent="-285750">
              <a:buClr>
                <a:srgbClr val="E09CC3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Difficulty understanding a message during a conversation</a:t>
            </a:r>
          </a:p>
          <a:p>
            <a:pPr marL="742950" lvl="1" indent="-285750">
              <a:buClr>
                <a:srgbClr val="E09CC3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Difficulty putting words together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Receptive language disorder:</a:t>
            </a:r>
          </a:p>
          <a:p>
            <a:pPr marL="742950" lvl="1" indent="-285750">
              <a:buClr>
                <a:srgbClr val="E09CC3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Difficulty understanding what people say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None/>
            </a:pPr>
            <a:endParaRPr lang="en-US" sz="15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E09CC3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Mixed receptive-expressive disorder:</a:t>
            </a:r>
          </a:p>
          <a:p>
            <a:pPr marL="742950" lvl="1" indent="-285750">
              <a:buClr>
                <a:srgbClr val="E09CC3"/>
              </a:buClr>
              <a:buFont typeface="Wingdings" panose="05000000000000000000" pitchFamily="2" charset="2"/>
              <a:buChar char="Ø"/>
            </a:pPr>
            <a:r>
              <a:rPr lang="nl-BE" sz="1500" dirty="0"/>
              <a:t>= Mix of receptive and expressive</a:t>
            </a:r>
          </a:p>
        </p:txBody>
      </p:sp>
      <p:sp>
        <p:nvSpPr>
          <p:cNvPr id="1237" name="Google Shape;1237;p71"/>
          <p:cNvSpPr txBox="1">
            <a:spLocks noGrp="1"/>
          </p:cNvSpPr>
          <p:nvPr>
            <p:ph type="title"/>
          </p:nvPr>
        </p:nvSpPr>
        <p:spPr>
          <a:xfrm>
            <a:off x="597750" y="480002"/>
            <a:ext cx="6421682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types of language disorder?</a:t>
            </a:r>
            <a:endParaRPr dirty="0"/>
          </a:p>
        </p:txBody>
      </p:sp>
      <p:grpSp>
        <p:nvGrpSpPr>
          <p:cNvPr id="1354" name="Google Shape;1354;p71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1355" name="Google Shape;1355;p71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1"/>
            <p:cNvSpPr/>
            <p:nvPr/>
          </p:nvSpPr>
          <p:spPr>
            <a:xfrm>
              <a:off x="215975" y="111150"/>
              <a:ext cx="120600" cy="120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95;p60">
            <a:extLst>
              <a:ext uri="{FF2B5EF4-FFF2-40B4-BE49-F238E27FC236}">
                <a16:creationId xmlns:a16="http://schemas.microsoft.com/office/drawing/2014/main" id="{5B0A6D60-9B0F-D435-C97F-C038AF722EE3}"/>
              </a:ext>
            </a:extLst>
          </p:cNvPr>
          <p:cNvSpPr/>
          <p:nvPr/>
        </p:nvSpPr>
        <p:spPr>
          <a:xfrm>
            <a:off x="477150" y="111150"/>
            <a:ext cx="120600" cy="120600"/>
          </a:xfrm>
          <a:prstGeom prst="ellipse">
            <a:avLst/>
          </a:prstGeom>
          <a:solidFill>
            <a:srgbClr val="E09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D499DF6E-A12E-46D4-F9BA-35F5ED7A35E3}"/>
              </a:ext>
            </a:extLst>
          </p:cNvPr>
          <p:cNvCxnSpPr>
            <a:cxnSpLocks/>
          </p:cNvCxnSpPr>
          <p:nvPr/>
        </p:nvCxnSpPr>
        <p:spPr>
          <a:xfrm>
            <a:off x="793685" y="4309430"/>
            <a:ext cx="484782" cy="0"/>
          </a:xfrm>
          <a:prstGeom prst="straightConnector1">
            <a:avLst/>
          </a:prstGeom>
          <a:ln>
            <a:solidFill>
              <a:srgbClr val="E09CC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C704782F-DE84-7D4E-B034-7207B97BBB9B}"/>
              </a:ext>
            </a:extLst>
          </p:cNvPr>
          <p:cNvSpPr txBox="1"/>
          <p:nvPr/>
        </p:nvSpPr>
        <p:spPr>
          <a:xfrm>
            <a:off x="1278467" y="4155541"/>
            <a:ext cx="7071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400" dirty="0">
                <a:solidFill>
                  <a:schemeClr val="bg2"/>
                </a:solidFill>
                <a:latin typeface="Montserrat" panose="00000500000000000000" pitchFamily="2" charset="0"/>
              </a:rPr>
              <a:t>With brain hemorrhage</a:t>
            </a:r>
            <a:r>
              <a:rPr lang="nl-BE" dirty="0">
                <a:solidFill>
                  <a:schemeClr val="bg2"/>
                </a:solidFill>
                <a:latin typeface="Montserrat" panose="000005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6583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4"/>
          <p:cNvSpPr txBox="1">
            <a:spLocks noGrp="1"/>
          </p:cNvSpPr>
          <p:nvPr>
            <p:ph type="title"/>
          </p:nvPr>
        </p:nvSpPr>
        <p:spPr>
          <a:xfrm>
            <a:off x="720547" y="2523033"/>
            <a:ext cx="329013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APHASIA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94" name="Google Shape;794;p64"/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03.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6" name="Google Shape;285;p36">
            <a:extLst>
              <a:ext uri="{FF2B5EF4-FFF2-40B4-BE49-F238E27FC236}">
                <a16:creationId xmlns:a16="http://schemas.microsoft.com/office/drawing/2014/main" id="{CF31FB51-7435-3ED2-17A1-884487122AD5}"/>
              </a:ext>
            </a:extLst>
          </p:cNvPr>
          <p:cNvSpPr/>
          <p:nvPr/>
        </p:nvSpPr>
        <p:spPr>
          <a:xfrm rot="-476882">
            <a:off x="4009194" y="76230"/>
            <a:ext cx="5008008" cy="4013686"/>
          </a:xfrm>
          <a:custGeom>
            <a:avLst/>
            <a:gdLst/>
            <a:ahLst/>
            <a:cxnLst/>
            <a:rect l="l" t="t" r="r" b="b"/>
            <a:pathLst>
              <a:path w="44420" h="22035" extrusionOk="0">
                <a:moveTo>
                  <a:pt x="29290" y="14482"/>
                </a:moveTo>
                <a:cubicBezTo>
                  <a:pt x="29298" y="14492"/>
                  <a:pt x="29307" y="14503"/>
                  <a:pt x="29316" y="14512"/>
                </a:cubicBezTo>
                <a:cubicBezTo>
                  <a:pt x="29272" y="14513"/>
                  <a:pt x="29227" y="14514"/>
                  <a:pt x="29183" y="14516"/>
                </a:cubicBezTo>
                <a:cubicBezTo>
                  <a:pt x="29219" y="14506"/>
                  <a:pt x="29254" y="14493"/>
                  <a:pt x="29290" y="14482"/>
                </a:cubicBezTo>
                <a:close/>
                <a:moveTo>
                  <a:pt x="40775" y="0"/>
                </a:moveTo>
                <a:cubicBezTo>
                  <a:pt x="40462" y="0"/>
                  <a:pt x="40257" y="467"/>
                  <a:pt x="40592" y="661"/>
                </a:cubicBezTo>
                <a:cubicBezTo>
                  <a:pt x="42077" y="1521"/>
                  <a:pt x="43063" y="3032"/>
                  <a:pt x="43380" y="4693"/>
                </a:cubicBezTo>
                <a:cubicBezTo>
                  <a:pt x="43708" y="6431"/>
                  <a:pt x="43190" y="8233"/>
                  <a:pt x="42188" y="9670"/>
                </a:cubicBezTo>
                <a:cubicBezTo>
                  <a:pt x="40557" y="12009"/>
                  <a:pt x="37655" y="13075"/>
                  <a:pt x="35015" y="13801"/>
                </a:cubicBezTo>
                <a:cubicBezTo>
                  <a:pt x="34855" y="13845"/>
                  <a:pt x="34694" y="13864"/>
                  <a:pt x="34531" y="13864"/>
                </a:cubicBezTo>
                <a:cubicBezTo>
                  <a:pt x="33816" y="13864"/>
                  <a:pt x="33081" y="13500"/>
                  <a:pt x="32420" y="13304"/>
                </a:cubicBezTo>
                <a:cubicBezTo>
                  <a:pt x="31849" y="13137"/>
                  <a:pt x="31281" y="13038"/>
                  <a:pt x="30700" y="13038"/>
                </a:cubicBezTo>
                <a:cubicBezTo>
                  <a:pt x="30483" y="13038"/>
                  <a:pt x="30264" y="13052"/>
                  <a:pt x="30042" y="13081"/>
                </a:cubicBezTo>
                <a:cubicBezTo>
                  <a:pt x="29248" y="13186"/>
                  <a:pt x="28494" y="13447"/>
                  <a:pt x="27775" y="13793"/>
                </a:cubicBezTo>
                <a:cubicBezTo>
                  <a:pt x="27072" y="14130"/>
                  <a:pt x="26436" y="14407"/>
                  <a:pt x="25678" y="14407"/>
                </a:cubicBezTo>
                <a:cubicBezTo>
                  <a:pt x="25625" y="14407"/>
                  <a:pt x="25570" y="14405"/>
                  <a:pt x="25515" y="14402"/>
                </a:cubicBezTo>
                <a:cubicBezTo>
                  <a:pt x="25455" y="14397"/>
                  <a:pt x="25396" y="14392"/>
                  <a:pt x="25337" y="14387"/>
                </a:cubicBezTo>
                <a:cubicBezTo>
                  <a:pt x="23159" y="14176"/>
                  <a:pt x="21002" y="13787"/>
                  <a:pt x="18836" y="13473"/>
                </a:cubicBezTo>
                <a:cubicBezTo>
                  <a:pt x="16949" y="13201"/>
                  <a:pt x="15003" y="12979"/>
                  <a:pt x="13070" y="12979"/>
                </a:cubicBezTo>
                <a:cubicBezTo>
                  <a:pt x="10978" y="12979"/>
                  <a:pt x="8900" y="13238"/>
                  <a:pt x="6927" y="13973"/>
                </a:cubicBezTo>
                <a:cubicBezTo>
                  <a:pt x="3596" y="15213"/>
                  <a:pt x="589" y="17984"/>
                  <a:pt x="41" y="21591"/>
                </a:cubicBezTo>
                <a:cubicBezTo>
                  <a:pt x="1" y="21858"/>
                  <a:pt x="234" y="22035"/>
                  <a:pt x="441" y="22035"/>
                </a:cubicBezTo>
                <a:cubicBezTo>
                  <a:pt x="578" y="22035"/>
                  <a:pt x="703" y="21958"/>
                  <a:pt x="729" y="21779"/>
                </a:cubicBezTo>
                <a:cubicBezTo>
                  <a:pt x="1235" y="18455"/>
                  <a:pt x="3945" y="15868"/>
                  <a:pt x="7019" y="14692"/>
                </a:cubicBezTo>
                <a:cubicBezTo>
                  <a:pt x="8970" y="13946"/>
                  <a:pt x="11025" y="13683"/>
                  <a:pt x="13096" y="13683"/>
                </a:cubicBezTo>
                <a:cubicBezTo>
                  <a:pt x="15187" y="13683"/>
                  <a:pt x="17295" y="13951"/>
                  <a:pt x="19332" y="14258"/>
                </a:cubicBezTo>
                <a:cubicBezTo>
                  <a:pt x="21309" y="14555"/>
                  <a:pt x="23281" y="14893"/>
                  <a:pt x="25272" y="15087"/>
                </a:cubicBezTo>
                <a:cubicBezTo>
                  <a:pt x="25283" y="15090"/>
                  <a:pt x="25296" y="15093"/>
                  <a:pt x="25310" y="15094"/>
                </a:cubicBezTo>
                <a:cubicBezTo>
                  <a:pt x="25378" y="15101"/>
                  <a:pt x="25447" y="15106"/>
                  <a:pt x="25516" y="15111"/>
                </a:cubicBezTo>
                <a:cubicBezTo>
                  <a:pt x="25640" y="15122"/>
                  <a:pt x="25763" y="15133"/>
                  <a:pt x="25887" y="15142"/>
                </a:cubicBezTo>
                <a:cubicBezTo>
                  <a:pt x="26652" y="15205"/>
                  <a:pt x="27417" y="15236"/>
                  <a:pt x="28181" y="15236"/>
                </a:cubicBezTo>
                <a:cubicBezTo>
                  <a:pt x="29556" y="15236"/>
                  <a:pt x="30928" y="15135"/>
                  <a:pt x="32296" y="14930"/>
                </a:cubicBezTo>
                <a:cubicBezTo>
                  <a:pt x="34341" y="14623"/>
                  <a:pt x="36421" y="14150"/>
                  <a:pt x="38339" y="13373"/>
                </a:cubicBezTo>
                <a:cubicBezTo>
                  <a:pt x="40076" y="12673"/>
                  <a:pt x="41642" y="11649"/>
                  <a:pt x="42740" y="10120"/>
                </a:cubicBezTo>
                <a:cubicBezTo>
                  <a:pt x="43878" y="8535"/>
                  <a:pt x="44420" y="6541"/>
                  <a:pt x="44087" y="4612"/>
                </a:cubicBezTo>
                <a:cubicBezTo>
                  <a:pt x="43762" y="2736"/>
                  <a:pt x="42618" y="1014"/>
                  <a:pt x="40954" y="51"/>
                </a:cubicBezTo>
                <a:cubicBezTo>
                  <a:pt x="40892" y="16"/>
                  <a:pt x="40832" y="0"/>
                  <a:pt x="4077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91;p36">
            <a:extLst>
              <a:ext uri="{FF2B5EF4-FFF2-40B4-BE49-F238E27FC236}">
                <a16:creationId xmlns:a16="http://schemas.microsoft.com/office/drawing/2014/main" id="{556F4A6F-E665-3F6E-8577-B83B2FD946DB}"/>
              </a:ext>
            </a:extLst>
          </p:cNvPr>
          <p:cNvGrpSpPr/>
          <p:nvPr/>
        </p:nvGrpSpPr>
        <p:grpSpPr>
          <a:xfrm>
            <a:off x="5526431" y="1229076"/>
            <a:ext cx="2573611" cy="2358647"/>
            <a:chOff x="398189" y="826778"/>
            <a:chExt cx="4354629" cy="3489924"/>
          </a:xfrm>
        </p:grpSpPr>
        <p:sp>
          <p:nvSpPr>
            <p:cNvPr id="3" name="Google Shape;292;p36">
              <a:extLst>
                <a:ext uri="{FF2B5EF4-FFF2-40B4-BE49-F238E27FC236}">
                  <a16:creationId xmlns:a16="http://schemas.microsoft.com/office/drawing/2014/main" id="{DFF9F870-B78B-FDA9-2191-B7B2A1D592A6}"/>
                </a:ext>
              </a:extLst>
            </p:cNvPr>
            <p:cNvSpPr/>
            <p:nvPr/>
          </p:nvSpPr>
          <p:spPr>
            <a:xfrm>
              <a:off x="2386652" y="3293976"/>
              <a:ext cx="745517" cy="1022726"/>
            </a:xfrm>
            <a:custGeom>
              <a:avLst/>
              <a:gdLst/>
              <a:ahLst/>
              <a:cxnLst/>
              <a:rect l="l" t="t" r="r" b="b"/>
              <a:pathLst>
                <a:path w="4147" h="5689" extrusionOk="0">
                  <a:moveTo>
                    <a:pt x="3129" y="1"/>
                  </a:moveTo>
                  <a:lnTo>
                    <a:pt x="0" y="924"/>
                  </a:lnTo>
                  <a:cubicBezTo>
                    <a:pt x="747" y="1859"/>
                    <a:pt x="1247" y="2991"/>
                    <a:pt x="1435" y="4174"/>
                  </a:cubicBezTo>
                  <a:cubicBezTo>
                    <a:pt x="1501" y="4583"/>
                    <a:pt x="1534" y="5011"/>
                    <a:pt x="1735" y="5374"/>
                  </a:cubicBezTo>
                  <a:cubicBezTo>
                    <a:pt x="1812" y="5511"/>
                    <a:pt x="1924" y="5645"/>
                    <a:pt x="2077" y="5679"/>
                  </a:cubicBezTo>
                  <a:cubicBezTo>
                    <a:pt x="2104" y="5686"/>
                    <a:pt x="2131" y="5688"/>
                    <a:pt x="2157" y="5688"/>
                  </a:cubicBezTo>
                  <a:cubicBezTo>
                    <a:pt x="2342" y="5688"/>
                    <a:pt x="2515" y="5551"/>
                    <a:pt x="2649" y="5412"/>
                  </a:cubicBezTo>
                  <a:cubicBezTo>
                    <a:pt x="3183" y="4860"/>
                    <a:pt x="3998" y="2971"/>
                    <a:pt x="4146" y="2219"/>
                  </a:cubicBezTo>
                  <a:lnTo>
                    <a:pt x="31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3;p36">
              <a:extLst>
                <a:ext uri="{FF2B5EF4-FFF2-40B4-BE49-F238E27FC236}">
                  <a16:creationId xmlns:a16="http://schemas.microsoft.com/office/drawing/2014/main" id="{AF216BC1-A4B0-6D83-8FA4-96711EE9BA40}"/>
                </a:ext>
              </a:extLst>
            </p:cNvPr>
            <p:cNvSpPr/>
            <p:nvPr/>
          </p:nvSpPr>
          <p:spPr>
            <a:xfrm>
              <a:off x="2386652" y="3293976"/>
              <a:ext cx="745517" cy="1022726"/>
            </a:xfrm>
            <a:custGeom>
              <a:avLst/>
              <a:gdLst/>
              <a:ahLst/>
              <a:cxnLst/>
              <a:rect l="l" t="t" r="r" b="b"/>
              <a:pathLst>
                <a:path w="4147" h="5689" extrusionOk="0">
                  <a:moveTo>
                    <a:pt x="3129" y="1"/>
                  </a:moveTo>
                  <a:lnTo>
                    <a:pt x="0" y="924"/>
                  </a:lnTo>
                  <a:cubicBezTo>
                    <a:pt x="747" y="1859"/>
                    <a:pt x="1247" y="2991"/>
                    <a:pt x="1435" y="4174"/>
                  </a:cubicBezTo>
                  <a:cubicBezTo>
                    <a:pt x="1501" y="4583"/>
                    <a:pt x="1534" y="5011"/>
                    <a:pt x="1735" y="5374"/>
                  </a:cubicBezTo>
                  <a:cubicBezTo>
                    <a:pt x="1812" y="5511"/>
                    <a:pt x="1924" y="5645"/>
                    <a:pt x="2077" y="5679"/>
                  </a:cubicBezTo>
                  <a:cubicBezTo>
                    <a:pt x="2104" y="5686"/>
                    <a:pt x="2131" y="5688"/>
                    <a:pt x="2157" y="5688"/>
                  </a:cubicBezTo>
                  <a:cubicBezTo>
                    <a:pt x="2342" y="5688"/>
                    <a:pt x="2515" y="5551"/>
                    <a:pt x="2649" y="5412"/>
                  </a:cubicBezTo>
                  <a:cubicBezTo>
                    <a:pt x="3183" y="4860"/>
                    <a:pt x="3998" y="2971"/>
                    <a:pt x="4146" y="2219"/>
                  </a:cubicBezTo>
                  <a:lnTo>
                    <a:pt x="3129" y="1"/>
                  </a:ln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4;p36">
              <a:extLst>
                <a:ext uri="{FF2B5EF4-FFF2-40B4-BE49-F238E27FC236}">
                  <a16:creationId xmlns:a16="http://schemas.microsoft.com/office/drawing/2014/main" id="{94CCB424-E488-D232-D0F2-98C306FAA3BB}"/>
                </a:ext>
              </a:extLst>
            </p:cNvPr>
            <p:cNvSpPr/>
            <p:nvPr/>
          </p:nvSpPr>
          <p:spPr>
            <a:xfrm>
              <a:off x="398189" y="826778"/>
              <a:ext cx="4354629" cy="3036537"/>
            </a:xfrm>
            <a:custGeom>
              <a:avLst/>
              <a:gdLst/>
              <a:ahLst/>
              <a:cxnLst/>
              <a:rect l="l" t="t" r="r" b="b"/>
              <a:pathLst>
                <a:path w="24223" h="16891" extrusionOk="0">
                  <a:moveTo>
                    <a:pt x="11517" y="0"/>
                  </a:moveTo>
                  <a:cubicBezTo>
                    <a:pt x="10137" y="0"/>
                    <a:pt x="9068" y="594"/>
                    <a:pt x="9068" y="594"/>
                  </a:cubicBezTo>
                  <a:cubicBezTo>
                    <a:pt x="8746" y="532"/>
                    <a:pt x="8440" y="505"/>
                    <a:pt x="8151" y="505"/>
                  </a:cubicBezTo>
                  <a:cubicBezTo>
                    <a:pt x="5927" y="505"/>
                    <a:pt x="4700" y="2118"/>
                    <a:pt x="4700" y="2118"/>
                  </a:cubicBezTo>
                  <a:cubicBezTo>
                    <a:pt x="2434" y="2242"/>
                    <a:pt x="2146" y="4301"/>
                    <a:pt x="2146" y="4301"/>
                  </a:cubicBezTo>
                  <a:cubicBezTo>
                    <a:pt x="1" y="5104"/>
                    <a:pt x="686" y="7522"/>
                    <a:pt x="686" y="7522"/>
                  </a:cubicBezTo>
                  <a:cubicBezTo>
                    <a:pt x="579" y="11708"/>
                    <a:pt x="3853" y="12014"/>
                    <a:pt x="4810" y="12014"/>
                  </a:cubicBezTo>
                  <a:cubicBezTo>
                    <a:pt x="4974" y="12014"/>
                    <a:pt x="5070" y="12005"/>
                    <a:pt x="5070" y="12005"/>
                  </a:cubicBezTo>
                  <a:cubicBezTo>
                    <a:pt x="5440" y="14024"/>
                    <a:pt x="7253" y="14641"/>
                    <a:pt x="8531" y="14806"/>
                  </a:cubicBezTo>
                  <a:cubicBezTo>
                    <a:pt x="8744" y="14834"/>
                    <a:pt x="9026" y="14845"/>
                    <a:pt x="9350" y="14845"/>
                  </a:cubicBezTo>
                  <a:cubicBezTo>
                    <a:pt x="10966" y="14845"/>
                    <a:pt x="13598" y="14559"/>
                    <a:pt x="13598" y="14559"/>
                  </a:cubicBezTo>
                  <a:lnTo>
                    <a:pt x="13598" y="14559"/>
                  </a:lnTo>
                  <a:cubicBezTo>
                    <a:pt x="13229" y="15421"/>
                    <a:pt x="13648" y="16435"/>
                    <a:pt x="14534" y="16745"/>
                  </a:cubicBezTo>
                  <a:cubicBezTo>
                    <a:pt x="14859" y="16858"/>
                    <a:pt x="15200" y="16891"/>
                    <a:pt x="15488" y="16891"/>
                  </a:cubicBezTo>
                  <a:cubicBezTo>
                    <a:pt x="15893" y="16891"/>
                    <a:pt x="16193" y="16825"/>
                    <a:pt x="16193" y="16825"/>
                  </a:cubicBezTo>
                  <a:cubicBezTo>
                    <a:pt x="18911" y="16825"/>
                    <a:pt x="19282" y="14684"/>
                    <a:pt x="19282" y="14684"/>
                  </a:cubicBezTo>
                  <a:cubicBezTo>
                    <a:pt x="21631" y="14518"/>
                    <a:pt x="22657" y="12342"/>
                    <a:pt x="22657" y="12342"/>
                  </a:cubicBezTo>
                  <a:cubicBezTo>
                    <a:pt x="24223" y="8922"/>
                    <a:pt x="21549" y="6444"/>
                    <a:pt x="21549" y="6444"/>
                  </a:cubicBezTo>
                  <a:cubicBezTo>
                    <a:pt x="21755" y="4465"/>
                    <a:pt x="19860" y="3889"/>
                    <a:pt x="19860" y="3889"/>
                  </a:cubicBezTo>
                  <a:cubicBezTo>
                    <a:pt x="19086" y="1490"/>
                    <a:pt x="16458" y="1417"/>
                    <a:pt x="16142" y="1417"/>
                  </a:cubicBezTo>
                  <a:cubicBezTo>
                    <a:pt x="16122" y="1417"/>
                    <a:pt x="16111" y="1417"/>
                    <a:pt x="16111" y="1417"/>
                  </a:cubicBezTo>
                  <a:cubicBezTo>
                    <a:pt x="15655" y="689"/>
                    <a:pt x="14994" y="526"/>
                    <a:pt x="14493" y="526"/>
                  </a:cubicBezTo>
                  <a:cubicBezTo>
                    <a:pt x="14088" y="526"/>
                    <a:pt x="13787" y="633"/>
                    <a:pt x="13787" y="633"/>
                  </a:cubicBezTo>
                  <a:cubicBezTo>
                    <a:pt x="13018" y="157"/>
                    <a:pt x="12226" y="0"/>
                    <a:pt x="115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5;p36">
              <a:extLst>
                <a:ext uri="{FF2B5EF4-FFF2-40B4-BE49-F238E27FC236}">
                  <a16:creationId xmlns:a16="http://schemas.microsoft.com/office/drawing/2014/main" id="{6F094374-6749-EEB6-C875-59513406E44D}"/>
                </a:ext>
              </a:extLst>
            </p:cNvPr>
            <p:cNvSpPr/>
            <p:nvPr/>
          </p:nvSpPr>
          <p:spPr>
            <a:xfrm>
              <a:off x="1311972" y="1893728"/>
              <a:ext cx="1568156" cy="1077377"/>
            </a:xfrm>
            <a:custGeom>
              <a:avLst/>
              <a:gdLst/>
              <a:ahLst/>
              <a:cxnLst/>
              <a:rect l="l" t="t" r="r" b="b"/>
              <a:pathLst>
                <a:path w="8723" h="5993" extrusionOk="0">
                  <a:moveTo>
                    <a:pt x="8703" y="1"/>
                  </a:moveTo>
                  <a:cubicBezTo>
                    <a:pt x="8698" y="1"/>
                    <a:pt x="8694" y="3"/>
                    <a:pt x="8691" y="6"/>
                  </a:cubicBezTo>
                  <a:cubicBezTo>
                    <a:pt x="8198" y="496"/>
                    <a:pt x="7961" y="1224"/>
                    <a:pt x="8072" y="1911"/>
                  </a:cubicBezTo>
                  <a:cubicBezTo>
                    <a:pt x="7846" y="1869"/>
                    <a:pt x="7616" y="1848"/>
                    <a:pt x="7384" y="1848"/>
                  </a:cubicBezTo>
                  <a:cubicBezTo>
                    <a:pt x="6468" y="1848"/>
                    <a:pt x="5540" y="2174"/>
                    <a:pt x="4845" y="2763"/>
                  </a:cubicBezTo>
                  <a:lnTo>
                    <a:pt x="4794" y="2808"/>
                  </a:lnTo>
                  <a:cubicBezTo>
                    <a:pt x="4675" y="2910"/>
                    <a:pt x="4552" y="3016"/>
                    <a:pt x="4404" y="3063"/>
                  </a:cubicBezTo>
                  <a:cubicBezTo>
                    <a:pt x="4340" y="3082"/>
                    <a:pt x="4275" y="3090"/>
                    <a:pt x="4209" y="3090"/>
                  </a:cubicBezTo>
                  <a:cubicBezTo>
                    <a:pt x="4053" y="3090"/>
                    <a:pt x="3893" y="3044"/>
                    <a:pt x="3735" y="2999"/>
                  </a:cubicBezTo>
                  <a:cubicBezTo>
                    <a:pt x="3692" y="2985"/>
                    <a:pt x="3648" y="2974"/>
                    <a:pt x="3605" y="2962"/>
                  </a:cubicBezTo>
                  <a:cubicBezTo>
                    <a:pt x="3373" y="2900"/>
                    <a:pt x="3135" y="2870"/>
                    <a:pt x="2897" y="2870"/>
                  </a:cubicBezTo>
                  <a:cubicBezTo>
                    <a:pt x="2231" y="2870"/>
                    <a:pt x="1567" y="3107"/>
                    <a:pt x="1057" y="3545"/>
                  </a:cubicBezTo>
                  <a:cubicBezTo>
                    <a:pt x="366" y="4140"/>
                    <a:pt x="0" y="5071"/>
                    <a:pt x="102" y="5977"/>
                  </a:cubicBezTo>
                  <a:cubicBezTo>
                    <a:pt x="102" y="5986"/>
                    <a:pt x="109" y="5993"/>
                    <a:pt x="119" y="5993"/>
                  </a:cubicBezTo>
                  <a:lnTo>
                    <a:pt x="122" y="5993"/>
                  </a:lnTo>
                  <a:cubicBezTo>
                    <a:pt x="130" y="5992"/>
                    <a:pt x="139" y="5982"/>
                    <a:pt x="138" y="5973"/>
                  </a:cubicBezTo>
                  <a:cubicBezTo>
                    <a:pt x="37" y="5078"/>
                    <a:pt x="399" y="4158"/>
                    <a:pt x="1081" y="3571"/>
                  </a:cubicBezTo>
                  <a:cubicBezTo>
                    <a:pt x="1584" y="3139"/>
                    <a:pt x="2240" y="2905"/>
                    <a:pt x="2898" y="2905"/>
                  </a:cubicBezTo>
                  <a:cubicBezTo>
                    <a:pt x="3133" y="2905"/>
                    <a:pt x="3368" y="2935"/>
                    <a:pt x="3597" y="2996"/>
                  </a:cubicBezTo>
                  <a:cubicBezTo>
                    <a:pt x="3639" y="3009"/>
                    <a:pt x="3682" y="3020"/>
                    <a:pt x="3727" y="3033"/>
                  </a:cubicBezTo>
                  <a:cubicBezTo>
                    <a:pt x="3886" y="3079"/>
                    <a:pt x="4049" y="3127"/>
                    <a:pt x="4209" y="3127"/>
                  </a:cubicBezTo>
                  <a:cubicBezTo>
                    <a:pt x="4278" y="3127"/>
                    <a:pt x="4348" y="3118"/>
                    <a:pt x="4416" y="3096"/>
                  </a:cubicBezTo>
                  <a:cubicBezTo>
                    <a:pt x="4570" y="3048"/>
                    <a:pt x="4696" y="2939"/>
                    <a:pt x="4818" y="2835"/>
                  </a:cubicBezTo>
                  <a:lnTo>
                    <a:pt x="4869" y="2791"/>
                  </a:lnTo>
                  <a:cubicBezTo>
                    <a:pt x="5557" y="2207"/>
                    <a:pt x="6475" y="1884"/>
                    <a:pt x="7382" y="1884"/>
                  </a:cubicBezTo>
                  <a:cubicBezTo>
                    <a:pt x="7620" y="1884"/>
                    <a:pt x="7858" y="1907"/>
                    <a:pt x="8090" y="1953"/>
                  </a:cubicBezTo>
                  <a:cubicBezTo>
                    <a:pt x="8091" y="1953"/>
                    <a:pt x="8092" y="1953"/>
                    <a:pt x="8093" y="1953"/>
                  </a:cubicBezTo>
                  <a:cubicBezTo>
                    <a:pt x="8098" y="1953"/>
                    <a:pt x="8103" y="1951"/>
                    <a:pt x="8106" y="1947"/>
                  </a:cubicBezTo>
                  <a:cubicBezTo>
                    <a:pt x="8110" y="1943"/>
                    <a:pt x="8114" y="1937"/>
                    <a:pt x="8111" y="1931"/>
                  </a:cubicBezTo>
                  <a:cubicBezTo>
                    <a:pt x="7993" y="1249"/>
                    <a:pt x="8225" y="520"/>
                    <a:pt x="8716" y="31"/>
                  </a:cubicBezTo>
                  <a:cubicBezTo>
                    <a:pt x="8722" y="24"/>
                    <a:pt x="8722" y="13"/>
                    <a:pt x="8716" y="6"/>
                  </a:cubicBezTo>
                  <a:cubicBezTo>
                    <a:pt x="8712" y="3"/>
                    <a:pt x="8708" y="1"/>
                    <a:pt x="87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6;p36">
              <a:extLst>
                <a:ext uri="{FF2B5EF4-FFF2-40B4-BE49-F238E27FC236}">
                  <a16:creationId xmlns:a16="http://schemas.microsoft.com/office/drawing/2014/main" id="{D819B988-6881-2DB2-96AD-45C2BD5E9389}"/>
                </a:ext>
              </a:extLst>
            </p:cNvPr>
            <p:cNvSpPr/>
            <p:nvPr/>
          </p:nvSpPr>
          <p:spPr>
            <a:xfrm>
              <a:off x="647893" y="1889952"/>
              <a:ext cx="674147" cy="969154"/>
            </a:xfrm>
            <a:custGeom>
              <a:avLst/>
              <a:gdLst/>
              <a:ahLst/>
              <a:cxnLst/>
              <a:rect l="l" t="t" r="r" b="b"/>
              <a:pathLst>
                <a:path w="3750" h="5391" extrusionOk="0">
                  <a:moveTo>
                    <a:pt x="1040" y="1"/>
                  </a:moveTo>
                  <a:cubicBezTo>
                    <a:pt x="1035" y="1"/>
                    <a:pt x="1031" y="3"/>
                    <a:pt x="1027" y="6"/>
                  </a:cubicBezTo>
                  <a:cubicBezTo>
                    <a:pt x="166" y="852"/>
                    <a:pt x="1" y="2348"/>
                    <a:pt x="646" y="3487"/>
                  </a:cubicBezTo>
                  <a:cubicBezTo>
                    <a:pt x="1226" y="4515"/>
                    <a:pt x="2406" y="5242"/>
                    <a:pt x="3727" y="5390"/>
                  </a:cubicBezTo>
                  <a:lnTo>
                    <a:pt x="3730" y="5390"/>
                  </a:lnTo>
                  <a:cubicBezTo>
                    <a:pt x="3739" y="5390"/>
                    <a:pt x="3747" y="5383"/>
                    <a:pt x="3748" y="5374"/>
                  </a:cubicBezTo>
                  <a:cubicBezTo>
                    <a:pt x="3749" y="5364"/>
                    <a:pt x="3742" y="5356"/>
                    <a:pt x="3732" y="5355"/>
                  </a:cubicBezTo>
                  <a:cubicBezTo>
                    <a:pt x="2422" y="5208"/>
                    <a:pt x="1253" y="4486"/>
                    <a:pt x="678" y="3470"/>
                  </a:cubicBezTo>
                  <a:cubicBezTo>
                    <a:pt x="40" y="2344"/>
                    <a:pt x="202" y="865"/>
                    <a:pt x="1053" y="31"/>
                  </a:cubicBezTo>
                  <a:cubicBezTo>
                    <a:pt x="1059" y="24"/>
                    <a:pt x="1059" y="13"/>
                    <a:pt x="1053" y="6"/>
                  </a:cubicBezTo>
                  <a:cubicBezTo>
                    <a:pt x="1050" y="3"/>
                    <a:pt x="1045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7;p36">
              <a:extLst>
                <a:ext uri="{FF2B5EF4-FFF2-40B4-BE49-F238E27FC236}">
                  <a16:creationId xmlns:a16="http://schemas.microsoft.com/office/drawing/2014/main" id="{12587EDE-456E-6A2D-F933-0DF8CAD25F49}"/>
                </a:ext>
              </a:extLst>
            </p:cNvPr>
            <p:cNvSpPr/>
            <p:nvPr/>
          </p:nvSpPr>
          <p:spPr>
            <a:xfrm>
              <a:off x="1085099" y="1228749"/>
              <a:ext cx="344624" cy="601159"/>
            </a:xfrm>
            <a:custGeom>
              <a:avLst/>
              <a:gdLst/>
              <a:ahLst/>
              <a:cxnLst/>
              <a:rect l="l" t="t" r="r" b="b"/>
              <a:pathLst>
                <a:path w="1917" h="3344" extrusionOk="0">
                  <a:moveTo>
                    <a:pt x="975" y="1"/>
                  </a:moveTo>
                  <a:cubicBezTo>
                    <a:pt x="972" y="1"/>
                    <a:pt x="969" y="2"/>
                    <a:pt x="966" y="4"/>
                  </a:cubicBezTo>
                  <a:cubicBezTo>
                    <a:pt x="321" y="425"/>
                    <a:pt x="0" y="1271"/>
                    <a:pt x="207" y="2015"/>
                  </a:cubicBezTo>
                  <a:cubicBezTo>
                    <a:pt x="415" y="2759"/>
                    <a:pt x="1126" y="3318"/>
                    <a:pt x="1898" y="3344"/>
                  </a:cubicBezTo>
                  <a:cubicBezTo>
                    <a:pt x="1908" y="3344"/>
                    <a:pt x="1917" y="3338"/>
                    <a:pt x="1915" y="3327"/>
                  </a:cubicBezTo>
                  <a:cubicBezTo>
                    <a:pt x="1915" y="3316"/>
                    <a:pt x="1907" y="3309"/>
                    <a:pt x="1898" y="3309"/>
                  </a:cubicBezTo>
                  <a:cubicBezTo>
                    <a:pt x="1142" y="3284"/>
                    <a:pt x="445" y="2735"/>
                    <a:pt x="242" y="2006"/>
                  </a:cubicBezTo>
                  <a:cubicBezTo>
                    <a:pt x="38" y="1276"/>
                    <a:pt x="352" y="448"/>
                    <a:pt x="987" y="34"/>
                  </a:cubicBezTo>
                  <a:cubicBezTo>
                    <a:pt x="994" y="29"/>
                    <a:pt x="996" y="17"/>
                    <a:pt x="992" y="9"/>
                  </a:cubicBezTo>
                  <a:cubicBezTo>
                    <a:pt x="988" y="4"/>
                    <a:pt x="982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8;p36">
              <a:extLst>
                <a:ext uri="{FF2B5EF4-FFF2-40B4-BE49-F238E27FC236}">
                  <a16:creationId xmlns:a16="http://schemas.microsoft.com/office/drawing/2014/main" id="{E17B1858-34A0-1D4C-3FFE-74191E296DBC}"/>
                </a:ext>
              </a:extLst>
            </p:cNvPr>
            <p:cNvSpPr/>
            <p:nvPr/>
          </p:nvSpPr>
          <p:spPr>
            <a:xfrm>
              <a:off x="1889581" y="1244749"/>
              <a:ext cx="428218" cy="569519"/>
            </a:xfrm>
            <a:custGeom>
              <a:avLst/>
              <a:gdLst/>
              <a:ahLst/>
              <a:cxnLst/>
              <a:rect l="l" t="t" r="r" b="b"/>
              <a:pathLst>
                <a:path w="2382" h="3168" extrusionOk="0">
                  <a:moveTo>
                    <a:pt x="955" y="0"/>
                  </a:moveTo>
                  <a:cubicBezTo>
                    <a:pt x="667" y="0"/>
                    <a:pt x="358" y="86"/>
                    <a:pt x="13" y="263"/>
                  </a:cubicBezTo>
                  <a:cubicBezTo>
                    <a:pt x="3" y="268"/>
                    <a:pt x="1" y="278"/>
                    <a:pt x="5" y="288"/>
                  </a:cubicBezTo>
                  <a:cubicBezTo>
                    <a:pt x="7" y="294"/>
                    <a:pt x="13" y="297"/>
                    <a:pt x="19" y="297"/>
                  </a:cubicBezTo>
                  <a:cubicBezTo>
                    <a:pt x="22" y="297"/>
                    <a:pt x="25" y="297"/>
                    <a:pt x="28" y="295"/>
                  </a:cubicBezTo>
                  <a:cubicBezTo>
                    <a:pt x="367" y="121"/>
                    <a:pt x="671" y="36"/>
                    <a:pt x="954" y="36"/>
                  </a:cubicBezTo>
                  <a:cubicBezTo>
                    <a:pt x="994" y="36"/>
                    <a:pt x="1033" y="38"/>
                    <a:pt x="1073" y="41"/>
                  </a:cubicBezTo>
                  <a:cubicBezTo>
                    <a:pt x="1750" y="103"/>
                    <a:pt x="2331" y="763"/>
                    <a:pt x="2339" y="1484"/>
                  </a:cubicBezTo>
                  <a:cubicBezTo>
                    <a:pt x="2348" y="2150"/>
                    <a:pt x="2005" y="2917"/>
                    <a:pt x="1222" y="3131"/>
                  </a:cubicBezTo>
                  <a:cubicBezTo>
                    <a:pt x="1212" y="3133"/>
                    <a:pt x="1207" y="3144"/>
                    <a:pt x="1210" y="3153"/>
                  </a:cubicBezTo>
                  <a:cubicBezTo>
                    <a:pt x="1212" y="3162"/>
                    <a:pt x="1219" y="3167"/>
                    <a:pt x="1227" y="3167"/>
                  </a:cubicBezTo>
                  <a:cubicBezTo>
                    <a:pt x="1228" y="3167"/>
                    <a:pt x="1229" y="3167"/>
                    <a:pt x="1229" y="3165"/>
                  </a:cubicBezTo>
                  <a:cubicBezTo>
                    <a:pt x="2032" y="2946"/>
                    <a:pt x="2381" y="2164"/>
                    <a:pt x="2374" y="1484"/>
                  </a:cubicBezTo>
                  <a:cubicBezTo>
                    <a:pt x="2365" y="745"/>
                    <a:pt x="1771" y="68"/>
                    <a:pt x="1075" y="5"/>
                  </a:cubicBezTo>
                  <a:cubicBezTo>
                    <a:pt x="1035" y="2"/>
                    <a:pt x="995" y="0"/>
                    <a:pt x="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;p36">
              <a:extLst>
                <a:ext uri="{FF2B5EF4-FFF2-40B4-BE49-F238E27FC236}">
                  <a16:creationId xmlns:a16="http://schemas.microsoft.com/office/drawing/2014/main" id="{070C4A0A-94FE-4D96-58AD-D836F4EA6068}"/>
                </a:ext>
              </a:extLst>
            </p:cNvPr>
            <p:cNvSpPr/>
            <p:nvPr/>
          </p:nvSpPr>
          <p:spPr>
            <a:xfrm>
              <a:off x="2615862" y="1081875"/>
              <a:ext cx="663540" cy="665877"/>
            </a:xfrm>
            <a:custGeom>
              <a:avLst/>
              <a:gdLst/>
              <a:ahLst/>
              <a:cxnLst/>
              <a:rect l="l" t="t" r="r" b="b"/>
              <a:pathLst>
                <a:path w="3691" h="3704" extrusionOk="0">
                  <a:moveTo>
                    <a:pt x="3671" y="0"/>
                  </a:moveTo>
                  <a:cubicBezTo>
                    <a:pt x="3671" y="0"/>
                    <a:pt x="3670" y="0"/>
                    <a:pt x="3669" y="0"/>
                  </a:cubicBezTo>
                  <a:cubicBezTo>
                    <a:pt x="3241" y="54"/>
                    <a:pt x="2836" y="318"/>
                    <a:pt x="2611" y="687"/>
                  </a:cubicBezTo>
                  <a:cubicBezTo>
                    <a:pt x="2390" y="1051"/>
                    <a:pt x="2340" y="1505"/>
                    <a:pt x="2475" y="1907"/>
                  </a:cubicBezTo>
                  <a:cubicBezTo>
                    <a:pt x="2277" y="1835"/>
                    <a:pt x="2066" y="1799"/>
                    <a:pt x="1854" y="1799"/>
                  </a:cubicBezTo>
                  <a:cubicBezTo>
                    <a:pt x="1476" y="1799"/>
                    <a:pt x="1096" y="1913"/>
                    <a:pt x="789" y="2130"/>
                  </a:cubicBezTo>
                  <a:cubicBezTo>
                    <a:pt x="301" y="2477"/>
                    <a:pt x="0" y="3087"/>
                    <a:pt x="22" y="3685"/>
                  </a:cubicBezTo>
                  <a:cubicBezTo>
                    <a:pt x="22" y="3695"/>
                    <a:pt x="31" y="3703"/>
                    <a:pt x="40" y="3703"/>
                  </a:cubicBezTo>
                  <a:cubicBezTo>
                    <a:pt x="51" y="3703"/>
                    <a:pt x="58" y="3695"/>
                    <a:pt x="59" y="3685"/>
                  </a:cubicBezTo>
                  <a:cubicBezTo>
                    <a:pt x="37" y="3099"/>
                    <a:pt x="333" y="2501"/>
                    <a:pt x="812" y="2161"/>
                  </a:cubicBezTo>
                  <a:cubicBezTo>
                    <a:pt x="1112" y="1947"/>
                    <a:pt x="1485" y="1835"/>
                    <a:pt x="1856" y="1835"/>
                  </a:cubicBezTo>
                  <a:cubicBezTo>
                    <a:pt x="2076" y="1835"/>
                    <a:pt x="2296" y="1875"/>
                    <a:pt x="2499" y="1955"/>
                  </a:cubicBezTo>
                  <a:cubicBezTo>
                    <a:pt x="2501" y="1956"/>
                    <a:pt x="2503" y="1956"/>
                    <a:pt x="2505" y="1956"/>
                  </a:cubicBezTo>
                  <a:cubicBezTo>
                    <a:pt x="2509" y="1956"/>
                    <a:pt x="2513" y="1954"/>
                    <a:pt x="2517" y="1951"/>
                  </a:cubicBezTo>
                  <a:cubicBezTo>
                    <a:pt x="2522" y="1946"/>
                    <a:pt x="2524" y="1939"/>
                    <a:pt x="2521" y="1933"/>
                  </a:cubicBezTo>
                  <a:cubicBezTo>
                    <a:pt x="2375" y="1537"/>
                    <a:pt x="2422" y="1067"/>
                    <a:pt x="2642" y="707"/>
                  </a:cubicBezTo>
                  <a:cubicBezTo>
                    <a:pt x="2859" y="347"/>
                    <a:pt x="3256" y="90"/>
                    <a:pt x="3673" y="36"/>
                  </a:cubicBezTo>
                  <a:cubicBezTo>
                    <a:pt x="3684" y="34"/>
                    <a:pt x="3690" y="26"/>
                    <a:pt x="3689" y="16"/>
                  </a:cubicBezTo>
                  <a:cubicBezTo>
                    <a:pt x="3688" y="6"/>
                    <a:pt x="3680" y="0"/>
                    <a:pt x="36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;p36">
              <a:extLst>
                <a:ext uri="{FF2B5EF4-FFF2-40B4-BE49-F238E27FC236}">
                  <a16:creationId xmlns:a16="http://schemas.microsoft.com/office/drawing/2014/main" id="{6A332E23-1302-66F2-E8B4-75404527BD8B}"/>
                </a:ext>
              </a:extLst>
            </p:cNvPr>
            <p:cNvSpPr/>
            <p:nvPr/>
          </p:nvSpPr>
          <p:spPr>
            <a:xfrm>
              <a:off x="3165067" y="1760876"/>
              <a:ext cx="361343" cy="374107"/>
            </a:xfrm>
            <a:custGeom>
              <a:avLst/>
              <a:gdLst/>
              <a:ahLst/>
              <a:cxnLst/>
              <a:rect l="l" t="t" r="r" b="b"/>
              <a:pathLst>
                <a:path w="2010" h="2081" extrusionOk="0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8"/>
                    <a:pt x="8" y="35"/>
                    <a:pt x="17" y="35"/>
                  </a:cubicBezTo>
                  <a:cubicBezTo>
                    <a:pt x="542" y="44"/>
                    <a:pt x="1051" y="266"/>
                    <a:pt x="1412" y="643"/>
                  </a:cubicBezTo>
                  <a:cubicBezTo>
                    <a:pt x="1775" y="1021"/>
                    <a:pt x="1976" y="1539"/>
                    <a:pt x="1961" y="2063"/>
                  </a:cubicBezTo>
                  <a:cubicBezTo>
                    <a:pt x="1960" y="2073"/>
                    <a:pt x="1967" y="2081"/>
                    <a:pt x="1978" y="2081"/>
                  </a:cubicBezTo>
                  <a:cubicBezTo>
                    <a:pt x="1987" y="2081"/>
                    <a:pt x="1996" y="2074"/>
                    <a:pt x="1997" y="2063"/>
                  </a:cubicBezTo>
                  <a:cubicBezTo>
                    <a:pt x="2010" y="1530"/>
                    <a:pt x="1807" y="1002"/>
                    <a:pt x="1438" y="619"/>
                  </a:cubicBezTo>
                  <a:cubicBezTo>
                    <a:pt x="1068" y="234"/>
                    <a:pt x="551" y="8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1;p36">
              <a:extLst>
                <a:ext uri="{FF2B5EF4-FFF2-40B4-BE49-F238E27FC236}">
                  <a16:creationId xmlns:a16="http://schemas.microsoft.com/office/drawing/2014/main" id="{46585CC4-3CA6-06F8-BDC0-B5591EEB2A58}"/>
                </a:ext>
              </a:extLst>
            </p:cNvPr>
            <p:cNvSpPr/>
            <p:nvPr/>
          </p:nvSpPr>
          <p:spPr>
            <a:xfrm>
              <a:off x="3679037" y="1707663"/>
              <a:ext cx="690326" cy="1288969"/>
            </a:xfrm>
            <a:custGeom>
              <a:avLst/>
              <a:gdLst/>
              <a:ahLst/>
              <a:cxnLst/>
              <a:rect l="l" t="t" r="r" b="b"/>
              <a:pathLst>
                <a:path w="3840" h="7170" extrusionOk="0">
                  <a:moveTo>
                    <a:pt x="525" y="0"/>
                  </a:moveTo>
                  <a:cubicBezTo>
                    <a:pt x="354" y="0"/>
                    <a:pt x="183" y="22"/>
                    <a:pt x="16" y="66"/>
                  </a:cubicBezTo>
                  <a:cubicBezTo>
                    <a:pt x="6" y="67"/>
                    <a:pt x="0" y="77"/>
                    <a:pt x="3" y="87"/>
                  </a:cubicBezTo>
                  <a:cubicBezTo>
                    <a:pt x="4" y="96"/>
                    <a:pt x="12" y="101"/>
                    <a:pt x="21" y="101"/>
                  </a:cubicBezTo>
                  <a:cubicBezTo>
                    <a:pt x="22" y="101"/>
                    <a:pt x="23" y="101"/>
                    <a:pt x="25" y="101"/>
                  </a:cubicBezTo>
                  <a:cubicBezTo>
                    <a:pt x="189" y="57"/>
                    <a:pt x="357" y="36"/>
                    <a:pt x="526" y="36"/>
                  </a:cubicBezTo>
                  <a:cubicBezTo>
                    <a:pt x="1055" y="36"/>
                    <a:pt x="1583" y="246"/>
                    <a:pt x="1957" y="625"/>
                  </a:cubicBezTo>
                  <a:cubicBezTo>
                    <a:pt x="2452" y="1124"/>
                    <a:pt x="2649" y="1885"/>
                    <a:pt x="2462" y="2564"/>
                  </a:cubicBezTo>
                  <a:cubicBezTo>
                    <a:pt x="2461" y="2569"/>
                    <a:pt x="2462" y="2575"/>
                    <a:pt x="2464" y="2580"/>
                  </a:cubicBezTo>
                  <a:cubicBezTo>
                    <a:pt x="2469" y="2583"/>
                    <a:pt x="2474" y="2586"/>
                    <a:pt x="2479" y="2586"/>
                  </a:cubicBezTo>
                  <a:cubicBezTo>
                    <a:pt x="2882" y="2591"/>
                    <a:pt x="3294" y="2845"/>
                    <a:pt x="3529" y="3233"/>
                  </a:cubicBezTo>
                  <a:cubicBezTo>
                    <a:pt x="3786" y="3660"/>
                    <a:pt x="3804" y="4147"/>
                    <a:pt x="3773" y="4482"/>
                  </a:cubicBezTo>
                  <a:cubicBezTo>
                    <a:pt x="3703" y="5243"/>
                    <a:pt x="3328" y="5960"/>
                    <a:pt x="2744" y="6451"/>
                  </a:cubicBezTo>
                  <a:cubicBezTo>
                    <a:pt x="2219" y="6892"/>
                    <a:pt x="1541" y="7134"/>
                    <a:pt x="858" y="7134"/>
                  </a:cubicBezTo>
                  <a:cubicBezTo>
                    <a:pt x="781" y="7134"/>
                    <a:pt x="704" y="7131"/>
                    <a:pt x="627" y="7125"/>
                  </a:cubicBezTo>
                  <a:cubicBezTo>
                    <a:pt x="626" y="7125"/>
                    <a:pt x="625" y="7125"/>
                    <a:pt x="624" y="7125"/>
                  </a:cubicBezTo>
                  <a:cubicBezTo>
                    <a:pt x="616" y="7125"/>
                    <a:pt x="608" y="7132"/>
                    <a:pt x="607" y="7141"/>
                  </a:cubicBezTo>
                  <a:cubicBezTo>
                    <a:pt x="606" y="7151"/>
                    <a:pt x="614" y="7159"/>
                    <a:pt x="623" y="7160"/>
                  </a:cubicBezTo>
                  <a:cubicBezTo>
                    <a:pt x="703" y="7167"/>
                    <a:pt x="783" y="7169"/>
                    <a:pt x="862" y="7169"/>
                  </a:cubicBezTo>
                  <a:cubicBezTo>
                    <a:pt x="1553" y="7169"/>
                    <a:pt x="2236" y="6924"/>
                    <a:pt x="2766" y="6478"/>
                  </a:cubicBezTo>
                  <a:cubicBezTo>
                    <a:pt x="3358" y="5981"/>
                    <a:pt x="3738" y="5255"/>
                    <a:pt x="3808" y="4485"/>
                  </a:cubicBezTo>
                  <a:cubicBezTo>
                    <a:pt x="3840" y="4147"/>
                    <a:pt x="3822" y="3650"/>
                    <a:pt x="3559" y="3216"/>
                  </a:cubicBezTo>
                  <a:cubicBezTo>
                    <a:pt x="3322" y="2825"/>
                    <a:pt x="2910" y="2566"/>
                    <a:pt x="2503" y="2551"/>
                  </a:cubicBezTo>
                  <a:cubicBezTo>
                    <a:pt x="2684" y="1867"/>
                    <a:pt x="2482" y="1103"/>
                    <a:pt x="1984" y="600"/>
                  </a:cubicBezTo>
                  <a:cubicBezTo>
                    <a:pt x="1602" y="214"/>
                    <a:pt x="1065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2;p36">
              <a:extLst>
                <a:ext uri="{FF2B5EF4-FFF2-40B4-BE49-F238E27FC236}">
                  <a16:creationId xmlns:a16="http://schemas.microsoft.com/office/drawing/2014/main" id="{6F6E5B4B-FCA3-B69A-65B0-CAED34A00310}"/>
                </a:ext>
              </a:extLst>
            </p:cNvPr>
            <p:cNvSpPr/>
            <p:nvPr/>
          </p:nvSpPr>
          <p:spPr>
            <a:xfrm>
              <a:off x="2653794" y="926731"/>
              <a:ext cx="268041" cy="316579"/>
            </a:xfrm>
            <a:custGeom>
              <a:avLst/>
              <a:gdLst/>
              <a:ahLst/>
              <a:cxnLst/>
              <a:rect l="l" t="t" r="r" b="b"/>
              <a:pathLst>
                <a:path w="1491" h="1761" extrusionOk="0">
                  <a:moveTo>
                    <a:pt x="1471" y="1"/>
                  </a:moveTo>
                  <a:cubicBezTo>
                    <a:pt x="1470" y="1"/>
                    <a:pt x="1469" y="1"/>
                    <a:pt x="1469" y="1"/>
                  </a:cubicBezTo>
                  <a:cubicBezTo>
                    <a:pt x="1067" y="75"/>
                    <a:pt x="685" y="297"/>
                    <a:pt x="422" y="609"/>
                  </a:cubicBezTo>
                  <a:cubicBezTo>
                    <a:pt x="159" y="920"/>
                    <a:pt x="6" y="1334"/>
                    <a:pt x="2" y="1742"/>
                  </a:cubicBezTo>
                  <a:cubicBezTo>
                    <a:pt x="0" y="1752"/>
                    <a:pt x="9" y="1761"/>
                    <a:pt x="20" y="1761"/>
                  </a:cubicBezTo>
                  <a:cubicBezTo>
                    <a:pt x="28" y="1761"/>
                    <a:pt x="36" y="1752"/>
                    <a:pt x="39" y="1742"/>
                  </a:cubicBezTo>
                  <a:cubicBezTo>
                    <a:pt x="42" y="1342"/>
                    <a:pt x="192" y="937"/>
                    <a:pt x="450" y="631"/>
                  </a:cubicBezTo>
                  <a:cubicBezTo>
                    <a:pt x="708" y="325"/>
                    <a:pt x="1082" y="109"/>
                    <a:pt x="1475" y="37"/>
                  </a:cubicBezTo>
                  <a:cubicBezTo>
                    <a:pt x="1485" y="33"/>
                    <a:pt x="1491" y="24"/>
                    <a:pt x="1490" y="16"/>
                  </a:cubicBezTo>
                  <a:cubicBezTo>
                    <a:pt x="1487" y="7"/>
                    <a:pt x="1479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3;p36">
              <a:extLst>
                <a:ext uri="{FF2B5EF4-FFF2-40B4-BE49-F238E27FC236}">
                  <a16:creationId xmlns:a16="http://schemas.microsoft.com/office/drawing/2014/main" id="{D6BCCF55-E48D-960B-A9E4-84B95F89323F}"/>
                </a:ext>
              </a:extLst>
            </p:cNvPr>
            <p:cNvSpPr/>
            <p:nvPr/>
          </p:nvSpPr>
          <p:spPr>
            <a:xfrm>
              <a:off x="1721674" y="2467022"/>
              <a:ext cx="1779029" cy="628485"/>
            </a:xfrm>
            <a:custGeom>
              <a:avLst/>
              <a:gdLst/>
              <a:ahLst/>
              <a:cxnLst/>
              <a:rect l="l" t="t" r="r" b="b"/>
              <a:pathLst>
                <a:path w="9896" h="3496" extrusionOk="0">
                  <a:moveTo>
                    <a:pt x="9877" y="1"/>
                  </a:moveTo>
                  <a:cubicBezTo>
                    <a:pt x="9869" y="1"/>
                    <a:pt x="9862" y="6"/>
                    <a:pt x="9859" y="13"/>
                  </a:cubicBezTo>
                  <a:cubicBezTo>
                    <a:pt x="9533" y="1165"/>
                    <a:pt x="8627" y="2210"/>
                    <a:pt x="7435" y="2807"/>
                  </a:cubicBezTo>
                  <a:cubicBezTo>
                    <a:pt x="6574" y="3239"/>
                    <a:pt x="5552" y="3462"/>
                    <a:pt x="4446" y="3462"/>
                  </a:cubicBezTo>
                  <a:cubicBezTo>
                    <a:pt x="4208" y="3462"/>
                    <a:pt x="3967" y="3451"/>
                    <a:pt x="3722" y="3431"/>
                  </a:cubicBezTo>
                  <a:cubicBezTo>
                    <a:pt x="2633" y="3338"/>
                    <a:pt x="1492" y="3057"/>
                    <a:pt x="27" y="2522"/>
                  </a:cubicBezTo>
                  <a:cubicBezTo>
                    <a:pt x="25" y="2521"/>
                    <a:pt x="22" y="2520"/>
                    <a:pt x="20" y="2520"/>
                  </a:cubicBezTo>
                  <a:cubicBezTo>
                    <a:pt x="14" y="2520"/>
                    <a:pt x="8" y="2525"/>
                    <a:pt x="5" y="2532"/>
                  </a:cubicBezTo>
                  <a:cubicBezTo>
                    <a:pt x="0" y="2542"/>
                    <a:pt x="6" y="2550"/>
                    <a:pt x="15" y="2554"/>
                  </a:cubicBezTo>
                  <a:cubicBezTo>
                    <a:pt x="1485" y="3091"/>
                    <a:pt x="2627" y="3372"/>
                    <a:pt x="3720" y="3464"/>
                  </a:cubicBezTo>
                  <a:cubicBezTo>
                    <a:pt x="3965" y="3485"/>
                    <a:pt x="4208" y="3495"/>
                    <a:pt x="4446" y="3495"/>
                  </a:cubicBezTo>
                  <a:cubicBezTo>
                    <a:pt x="5555" y="3495"/>
                    <a:pt x="6584" y="3272"/>
                    <a:pt x="7452" y="2839"/>
                  </a:cubicBezTo>
                  <a:cubicBezTo>
                    <a:pt x="8653" y="2237"/>
                    <a:pt x="9566" y="1185"/>
                    <a:pt x="9894" y="24"/>
                  </a:cubicBezTo>
                  <a:cubicBezTo>
                    <a:pt x="9896" y="13"/>
                    <a:pt x="9891" y="5"/>
                    <a:pt x="9882" y="1"/>
                  </a:cubicBezTo>
                  <a:cubicBezTo>
                    <a:pt x="9881" y="1"/>
                    <a:pt x="9879" y="1"/>
                    <a:pt x="98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4;p36">
              <a:extLst>
                <a:ext uri="{FF2B5EF4-FFF2-40B4-BE49-F238E27FC236}">
                  <a16:creationId xmlns:a16="http://schemas.microsoft.com/office/drawing/2014/main" id="{D78579B0-F586-8CB8-05C7-6A0FDB7EAE91}"/>
                </a:ext>
              </a:extLst>
            </p:cNvPr>
            <p:cNvSpPr/>
            <p:nvPr/>
          </p:nvSpPr>
          <p:spPr>
            <a:xfrm>
              <a:off x="3354008" y="2741355"/>
              <a:ext cx="232626" cy="117571"/>
            </a:xfrm>
            <a:custGeom>
              <a:avLst/>
              <a:gdLst/>
              <a:ahLst/>
              <a:cxnLst/>
              <a:rect l="l" t="t" r="r" b="b"/>
              <a:pathLst>
                <a:path w="1294" h="654" extrusionOk="0">
                  <a:moveTo>
                    <a:pt x="18" y="1"/>
                  </a:moveTo>
                  <a:cubicBezTo>
                    <a:pt x="9" y="1"/>
                    <a:pt x="1" y="9"/>
                    <a:pt x="1" y="19"/>
                  </a:cubicBezTo>
                  <a:cubicBezTo>
                    <a:pt x="1" y="28"/>
                    <a:pt x="9" y="36"/>
                    <a:pt x="18" y="36"/>
                  </a:cubicBezTo>
                  <a:lnTo>
                    <a:pt x="31" y="36"/>
                  </a:lnTo>
                  <a:cubicBezTo>
                    <a:pt x="504" y="36"/>
                    <a:pt x="973" y="268"/>
                    <a:pt x="1258" y="647"/>
                  </a:cubicBezTo>
                  <a:cubicBezTo>
                    <a:pt x="1262" y="651"/>
                    <a:pt x="1267" y="653"/>
                    <a:pt x="1272" y="653"/>
                  </a:cubicBezTo>
                  <a:cubicBezTo>
                    <a:pt x="1276" y="653"/>
                    <a:pt x="1280" y="652"/>
                    <a:pt x="1283" y="651"/>
                  </a:cubicBezTo>
                  <a:cubicBezTo>
                    <a:pt x="1290" y="644"/>
                    <a:pt x="1294" y="633"/>
                    <a:pt x="1286" y="626"/>
                  </a:cubicBezTo>
                  <a:cubicBezTo>
                    <a:pt x="996" y="239"/>
                    <a:pt x="517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5;p36">
              <a:extLst>
                <a:ext uri="{FF2B5EF4-FFF2-40B4-BE49-F238E27FC236}">
                  <a16:creationId xmlns:a16="http://schemas.microsoft.com/office/drawing/2014/main" id="{E6CB4074-4D5E-468F-9174-3BCC36FA9620}"/>
                </a:ext>
              </a:extLst>
            </p:cNvPr>
            <p:cNvSpPr/>
            <p:nvPr/>
          </p:nvSpPr>
          <p:spPr>
            <a:xfrm>
              <a:off x="2822780" y="3343233"/>
              <a:ext cx="706146" cy="127459"/>
            </a:xfrm>
            <a:custGeom>
              <a:avLst/>
              <a:gdLst/>
              <a:ahLst/>
              <a:cxnLst/>
              <a:rect l="l" t="t" r="r" b="b"/>
              <a:pathLst>
                <a:path w="3928" h="709" extrusionOk="0">
                  <a:moveTo>
                    <a:pt x="2390" y="1"/>
                  </a:moveTo>
                  <a:cubicBezTo>
                    <a:pt x="1554" y="1"/>
                    <a:pt x="715" y="231"/>
                    <a:pt x="11" y="676"/>
                  </a:cubicBezTo>
                  <a:cubicBezTo>
                    <a:pt x="2" y="681"/>
                    <a:pt x="0" y="693"/>
                    <a:pt x="6" y="701"/>
                  </a:cubicBezTo>
                  <a:cubicBezTo>
                    <a:pt x="8" y="707"/>
                    <a:pt x="15" y="709"/>
                    <a:pt x="20" y="709"/>
                  </a:cubicBezTo>
                  <a:cubicBezTo>
                    <a:pt x="22" y="709"/>
                    <a:pt x="27" y="708"/>
                    <a:pt x="30" y="705"/>
                  </a:cubicBezTo>
                  <a:cubicBezTo>
                    <a:pt x="729" y="263"/>
                    <a:pt x="1560" y="36"/>
                    <a:pt x="2389" y="36"/>
                  </a:cubicBezTo>
                  <a:cubicBezTo>
                    <a:pt x="2905" y="36"/>
                    <a:pt x="3419" y="124"/>
                    <a:pt x="3901" y="303"/>
                  </a:cubicBezTo>
                  <a:cubicBezTo>
                    <a:pt x="3903" y="304"/>
                    <a:pt x="3905" y="304"/>
                    <a:pt x="3907" y="304"/>
                  </a:cubicBezTo>
                  <a:cubicBezTo>
                    <a:pt x="3913" y="304"/>
                    <a:pt x="3920" y="300"/>
                    <a:pt x="3923" y="292"/>
                  </a:cubicBezTo>
                  <a:cubicBezTo>
                    <a:pt x="3927" y="284"/>
                    <a:pt x="3922" y="274"/>
                    <a:pt x="3912" y="270"/>
                  </a:cubicBezTo>
                  <a:cubicBezTo>
                    <a:pt x="3428" y="90"/>
                    <a:pt x="2909" y="1"/>
                    <a:pt x="23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6;p36">
              <a:extLst>
                <a:ext uri="{FF2B5EF4-FFF2-40B4-BE49-F238E27FC236}">
                  <a16:creationId xmlns:a16="http://schemas.microsoft.com/office/drawing/2014/main" id="{9D2F0AA3-A641-5DF4-5FA2-EBCE8B8D454A}"/>
                </a:ext>
              </a:extLst>
            </p:cNvPr>
            <p:cNvSpPr/>
            <p:nvPr/>
          </p:nvSpPr>
          <p:spPr>
            <a:xfrm>
              <a:off x="1679787" y="2033950"/>
              <a:ext cx="140762" cy="370331"/>
            </a:xfrm>
            <a:custGeom>
              <a:avLst/>
              <a:gdLst/>
              <a:ahLst/>
              <a:cxnLst/>
              <a:rect l="l" t="t" r="r" b="b"/>
              <a:pathLst>
                <a:path w="783" h="2060" extrusionOk="0">
                  <a:moveTo>
                    <a:pt x="21" y="1"/>
                  </a:moveTo>
                  <a:cubicBezTo>
                    <a:pt x="15" y="1"/>
                    <a:pt x="10" y="3"/>
                    <a:pt x="6" y="9"/>
                  </a:cubicBezTo>
                  <a:cubicBezTo>
                    <a:pt x="1" y="17"/>
                    <a:pt x="3" y="28"/>
                    <a:pt x="11" y="33"/>
                  </a:cubicBezTo>
                  <a:cubicBezTo>
                    <a:pt x="332" y="237"/>
                    <a:pt x="566" y="566"/>
                    <a:pt x="655" y="936"/>
                  </a:cubicBezTo>
                  <a:cubicBezTo>
                    <a:pt x="744" y="1306"/>
                    <a:pt x="683" y="1705"/>
                    <a:pt x="490" y="2033"/>
                  </a:cubicBezTo>
                  <a:cubicBezTo>
                    <a:pt x="485" y="2040"/>
                    <a:pt x="488" y="2051"/>
                    <a:pt x="497" y="2056"/>
                  </a:cubicBezTo>
                  <a:cubicBezTo>
                    <a:pt x="499" y="2057"/>
                    <a:pt x="503" y="2059"/>
                    <a:pt x="506" y="2059"/>
                  </a:cubicBezTo>
                  <a:cubicBezTo>
                    <a:pt x="513" y="2059"/>
                    <a:pt x="518" y="2056"/>
                    <a:pt x="522" y="2051"/>
                  </a:cubicBezTo>
                  <a:cubicBezTo>
                    <a:pt x="720" y="1716"/>
                    <a:pt x="782" y="1306"/>
                    <a:pt x="690" y="928"/>
                  </a:cubicBezTo>
                  <a:cubicBezTo>
                    <a:pt x="599" y="549"/>
                    <a:pt x="359" y="212"/>
                    <a:pt x="32" y="3"/>
                  </a:cubicBezTo>
                  <a:cubicBezTo>
                    <a:pt x="28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7;p36">
              <a:extLst>
                <a:ext uri="{FF2B5EF4-FFF2-40B4-BE49-F238E27FC236}">
                  <a16:creationId xmlns:a16="http://schemas.microsoft.com/office/drawing/2014/main" id="{3778A691-A0B4-54F8-6D57-04FA9D6225BB}"/>
                </a:ext>
              </a:extLst>
            </p:cNvPr>
            <p:cNvSpPr/>
            <p:nvPr/>
          </p:nvSpPr>
          <p:spPr>
            <a:xfrm>
              <a:off x="2046882" y="1114594"/>
              <a:ext cx="33977" cy="131953"/>
            </a:xfrm>
            <a:custGeom>
              <a:avLst/>
              <a:gdLst/>
              <a:ahLst/>
              <a:cxnLst/>
              <a:rect l="l" t="t" r="r" b="b"/>
              <a:pathLst>
                <a:path w="189" h="734" extrusionOk="0">
                  <a:moveTo>
                    <a:pt x="168" y="1"/>
                  </a:moveTo>
                  <a:cubicBezTo>
                    <a:pt x="161" y="1"/>
                    <a:pt x="154" y="5"/>
                    <a:pt x="151" y="12"/>
                  </a:cubicBezTo>
                  <a:cubicBezTo>
                    <a:pt x="50" y="231"/>
                    <a:pt x="0" y="475"/>
                    <a:pt x="10" y="717"/>
                  </a:cubicBezTo>
                  <a:cubicBezTo>
                    <a:pt x="10" y="726"/>
                    <a:pt x="17" y="734"/>
                    <a:pt x="27" y="734"/>
                  </a:cubicBezTo>
                  <a:cubicBezTo>
                    <a:pt x="37" y="734"/>
                    <a:pt x="46" y="725"/>
                    <a:pt x="46" y="716"/>
                  </a:cubicBezTo>
                  <a:cubicBezTo>
                    <a:pt x="36" y="479"/>
                    <a:pt x="84" y="240"/>
                    <a:pt x="184" y="25"/>
                  </a:cubicBezTo>
                  <a:cubicBezTo>
                    <a:pt x="188" y="17"/>
                    <a:pt x="184" y="6"/>
                    <a:pt x="175" y="2"/>
                  </a:cubicBez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8;p36">
              <a:extLst>
                <a:ext uri="{FF2B5EF4-FFF2-40B4-BE49-F238E27FC236}">
                  <a16:creationId xmlns:a16="http://schemas.microsoft.com/office/drawing/2014/main" id="{5E196A57-E973-6F25-528F-0AF9E0B10C89}"/>
                </a:ext>
              </a:extLst>
            </p:cNvPr>
            <p:cNvSpPr/>
            <p:nvPr/>
          </p:nvSpPr>
          <p:spPr>
            <a:xfrm>
              <a:off x="1761943" y="2558167"/>
              <a:ext cx="1747568" cy="606732"/>
            </a:xfrm>
            <a:custGeom>
              <a:avLst/>
              <a:gdLst/>
              <a:ahLst/>
              <a:cxnLst/>
              <a:rect l="l" t="t" r="r" b="b"/>
              <a:pathLst>
                <a:path w="9721" h="3375" extrusionOk="0">
                  <a:moveTo>
                    <a:pt x="9570" y="1"/>
                  </a:moveTo>
                  <a:lnTo>
                    <a:pt x="9468" y="87"/>
                  </a:lnTo>
                  <a:cubicBezTo>
                    <a:pt x="9468" y="87"/>
                    <a:pt x="8021" y="2579"/>
                    <a:pt x="5084" y="2786"/>
                  </a:cubicBezTo>
                  <a:cubicBezTo>
                    <a:pt x="4790" y="2807"/>
                    <a:pt x="4504" y="2816"/>
                    <a:pt x="4227" y="2816"/>
                  </a:cubicBezTo>
                  <a:cubicBezTo>
                    <a:pt x="1741" y="2816"/>
                    <a:pt x="1" y="2067"/>
                    <a:pt x="1" y="2067"/>
                  </a:cubicBezTo>
                  <a:lnTo>
                    <a:pt x="1" y="2067"/>
                  </a:lnTo>
                  <a:cubicBezTo>
                    <a:pt x="723" y="2698"/>
                    <a:pt x="1665" y="3084"/>
                    <a:pt x="2640" y="3257"/>
                  </a:cubicBezTo>
                  <a:cubicBezTo>
                    <a:pt x="3111" y="3339"/>
                    <a:pt x="3590" y="3375"/>
                    <a:pt x="4070" y="3375"/>
                  </a:cubicBezTo>
                  <a:cubicBezTo>
                    <a:pt x="4581" y="3375"/>
                    <a:pt x="5093" y="3335"/>
                    <a:pt x="5600" y="3269"/>
                  </a:cubicBezTo>
                  <a:cubicBezTo>
                    <a:pt x="6579" y="3142"/>
                    <a:pt x="7572" y="2912"/>
                    <a:pt x="8366" y="2368"/>
                  </a:cubicBezTo>
                  <a:cubicBezTo>
                    <a:pt x="9162" y="1823"/>
                    <a:pt x="9720" y="907"/>
                    <a:pt x="9570" y="1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9;p36">
              <a:extLst>
                <a:ext uri="{FF2B5EF4-FFF2-40B4-BE49-F238E27FC236}">
                  <a16:creationId xmlns:a16="http://schemas.microsoft.com/office/drawing/2014/main" id="{241AE752-235C-101D-0D81-1B0ECC49E560}"/>
                </a:ext>
              </a:extLst>
            </p:cNvPr>
            <p:cNvSpPr/>
            <p:nvPr/>
          </p:nvSpPr>
          <p:spPr>
            <a:xfrm>
              <a:off x="1407431" y="2169319"/>
              <a:ext cx="1375080" cy="472802"/>
            </a:xfrm>
            <a:custGeom>
              <a:avLst/>
              <a:gdLst/>
              <a:ahLst/>
              <a:cxnLst/>
              <a:rect l="l" t="t" r="r" b="b"/>
              <a:pathLst>
                <a:path w="7649" h="2630" extrusionOk="0">
                  <a:moveTo>
                    <a:pt x="6201" y="0"/>
                  </a:moveTo>
                  <a:cubicBezTo>
                    <a:pt x="6005" y="0"/>
                    <a:pt x="5809" y="18"/>
                    <a:pt x="5616" y="53"/>
                  </a:cubicBezTo>
                  <a:cubicBezTo>
                    <a:pt x="4931" y="179"/>
                    <a:pt x="4291" y="532"/>
                    <a:pt x="3818" y="1041"/>
                  </a:cubicBezTo>
                  <a:cubicBezTo>
                    <a:pt x="3428" y="828"/>
                    <a:pt x="2982" y="719"/>
                    <a:pt x="2537" y="719"/>
                  </a:cubicBezTo>
                  <a:cubicBezTo>
                    <a:pt x="2192" y="719"/>
                    <a:pt x="1846" y="785"/>
                    <a:pt x="1526" y="917"/>
                  </a:cubicBezTo>
                  <a:cubicBezTo>
                    <a:pt x="797" y="1222"/>
                    <a:pt x="442" y="1838"/>
                    <a:pt x="0" y="2630"/>
                  </a:cubicBezTo>
                  <a:cubicBezTo>
                    <a:pt x="559" y="1825"/>
                    <a:pt x="1442" y="1340"/>
                    <a:pt x="2317" y="1340"/>
                  </a:cubicBezTo>
                  <a:cubicBezTo>
                    <a:pt x="2552" y="1340"/>
                    <a:pt x="2786" y="1375"/>
                    <a:pt x="3013" y="1448"/>
                  </a:cubicBezTo>
                  <a:cubicBezTo>
                    <a:pt x="3214" y="1513"/>
                    <a:pt x="3419" y="1567"/>
                    <a:pt x="3621" y="1567"/>
                  </a:cubicBezTo>
                  <a:cubicBezTo>
                    <a:pt x="3739" y="1567"/>
                    <a:pt x="3857" y="1548"/>
                    <a:pt x="3972" y="1503"/>
                  </a:cubicBezTo>
                  <a:cubicBezTo>
                    <a:pt x="4196" y="1413"/>
                    <a:pt x="4265" y="1310"/>
                    <a:pt x="4440" y="1141"/>
                  </a:cubicBezTo>
                  <a:cubicBezTo>
                    <a:pt x="4846" y="746"/>
                    <a:pt x="5395" y="525"/>
                    <a:pt x="5954" y="422"/>
                  </a:cubicBezTo>
                  <a:cubicBezTo>
                    <a:pt x="6364" y="347"/>
                    <a:pt x="6782" y="331"/>
                    <a:pt x="7200" y="331"/>
                  </a:cubicBezTo>
                  <a:cubicBezTo>
                    <a:pt x="7349" y="331"/>
                    <a:pt x="7499" y="333"/>
                    <a:pt x="7648" y="335"/>
                  </a:cubicBezTo>
                  <a:cubicBezTo>
                    <a:pt x="7200" y="113"/>
                    <a:pt x="6701" y="0"/>
                    <a:pt x="6201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0;p36">
              <a:extLst>
                <a:ext uri="{FF2B5EF4-FFF2-40B4-BE49-F238E27FC236}">
                  <a16:creationId xmlns:a16="http://schemas.microsoft.com/office/drawing/2014/main" id="{A1C11D1A-44BD-D07D-FBD3-B8677E2DE1E7}"/>
                </a:ext>
              </a:extLst>
            </p:cNvPr>
            <p:cNvSpPr/>
            <p:nvPr/>
          </p:nvSpPr>
          <p:spPr>
            <a:xfrm>
              <a:off x="862541" y="1865324"/>
              <a:ext cx="506599" cy="627226"/>
            </a:xfrm>
            <a:custGeom>
              <a:avLst/>
              <a:gdLst/>
              <a:ahLst/>
              <a:cxnLst/>
              <a:rect l="l" t="t" r="r" b="b"/>
              <a:pathLst>
                <a:path w="2818" h="3489" extrusionOk="0">
                  <a:moveTo>
                    <a:pt x="1652" y="1"/>
                  </a:moveTo>
                  <a:cubicBezTo>
                    <a:pt x="1416" y="1"/>
                    <a:pt x="1166" y="48"/>
                    <a:pt x="948" y="161"/>
                  </a:cubicBezTo>
                  <a:cubicBezTo>
                    <a:pt x="384" y="362"/>
                    <a:pt x="90" y="997"/>
                    <a:pt x="38" y="1594"/>
                  </a:cubicBezTo>
                  <a:cubicBezTo>
                    <a:pt x="0" y="2039"/>
                    <a:pt x="69" y="2506"/>
                    <a:pt x="311" y="2880"/>
                  </a:cubicBezTo>
                  <a:cubicBezTo>
                    <a:pt x="539" y="3232"/>
                    <a:pt x="936" y="3488"/>
                    <a:pt x="1352" y="3488"/>
                  </a:cubicBezTo>
                  <a:cubicBezTo>
                    <a:pt x="1380" y="3488"/>
                    <a:pt x="1407" y="3487"/>
                    <a:pt x="1435" y="3485"/>
                  </a:cubicBezTo>
                  <a:cubicBezTo>
                    <a:pt x="1881" y="3448"/>
                    <a:pt x="2293" y="3060"/>
                    <a:pt x="2288" y="2614"/>
                  </a:cubicBezTo>
                  <a:cubicBezTo>
                    <a:pt x="2284" y="2306"/>
                    <a:pt x="2103" y="1985"/>
                    <a:pt x="2230" y="1705"/>
                  </a:cubicBezTo>
                  <a:cubicBezTo>
                    <a:pt x="2318" y="1509"/>
                    <a:pt x="2532" y="1400"/>
                    <a:pt x="2643" y="1217"/>
                  </a:cubicBezTo>
                  <a:cubicBezTo>
                    <a:pt x="2818" y="927"/>
                    <a:pt x="2809" y="659"/>
                    <a:pt x="2470" y="265"/>
                  </a:cubicBezTo>
                  <a:cubicBezTo>
                    <a:pt x="2337" y="110"/>
                    <a:pt x="2011" y="1"/>
                    <a:pt x="1652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1;p36">
              <a:extLst>
                <a:ext uri="{FF2B5EF4-FFF2-40B4-BE49-F238E27FC236}">
                  <a16:creationId xmlns:a16="http://schemas.microsoft.com/office/drawing/2014/main" id="{580690C9-838F-7904-29ED-1120B8660BBB}"/>
                </a:ext>
              </a:extLst>
            </p:cNvPr>
            <p:cNvSpPr/>
            <p:nvPr/>
          </p:nvSpPr>
          <p:spPr>
            <a:xfrm>
              <a:off x="1283029" y="1407803"/>
              <a:ext cx="174919" cy="211952"/>
            </a:xfrm>
            <a:custGeom>
              <a:avLst/>
              <a:gdLst/>
              <a:ahLst/>
              <a:cxnLst/>
              <a:rect l="l" t="t" r="r" b="b"/>
              <a:pathLst>
                <a:path w="973" h="1179" extrusionOk="0">
                  <a:moveTo>
                    <a:pt x="356" y="1"/>
                  </a:moveTo>
                  <a:cubicBezTo>
                    <a:pt x="292" y="1"/>
                    <a:pt x="229" y="16"/>
                    <a:pt x="174" y="49"/>
                  </a:cubicBezTo>
                  <a:lnTo>
                    <a:pt x="214" y="44"/>
                  </a:lnTo>
                  <a:lnTo>
                    <a:pt x="214" y="44"/>
                  </a:lnTo>
                  <a:cubicBezTo>
                    <a:pt x="105" y="109"/>
                    <a:pt x="39" y="231"/>
                    <a:pt x="20" y="354"/>
                  </a:cubicBezTo>
                  <a:cubicBezTo>
                    <a:pt x="1" y="479"/>
                    <a:pt x="26" y="607"/>
                    <a:pt x="68" y="725"/>
                  </a:cubicBezTo>
                  <a:cubicBezTo>
                    <a:pt x="121" y="870"/>
                    <a:pt x="205" y="1009"/>
                    <a:pt x="331" y="1095"/>
                  </a:cubicBezTo>
                  <a:cubicBezTo>
                    <a:pt x="406" y="1148"/>
                    <a:pt x="499" y="1178"/>
                    <a:pt x="590" y="1178"/>
                  </a:cubicBezTo>
                  <a:cubicBezTo>
                    <a:pt x="651" y="1178"/>
                    <a:pt x="712" y="1165"/>
                    <a:pt x="765" y="1134"/>
                  </a:cubicBezTo>
                  <a:cubicBezTo>
                    <a:pt x="887" y="1066"/>
                    <a:pt x="956" y="924"/>
                    <a:pt x="965" y="783"/>
                  </a:cubicBezTo>
                  <a:cubicBezTo>
                    <a:pt x="972" y="644"/>
                    <a:pt x="925" y="507"/>
                    <a:pt x="860" y="382"/>
                  </a:cubicBezTo>
                  <a:cubicBezTo>
                    <a:pt x="795" y="255"/>
                    <a:pt x="706" y="137"/>
                    <a:pt x="583" y="64"/>
                  </a:cubicBezTo>
                  <a:cubicBezTo>
                    <a:pt x="515" y="23"/>
                    <a:pt x="435" y="1"/>
                    <a:pt x="356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2;p36">
              <a:extLst>
                <a:ext uri="{FF2B5EF4-FFF2-40B4-BE49-F238E27FC236}">
                  <a16:creationId xmlns:a16="http://schemas.microsoft.com/office/drawing/2014/main" id="{B459EE1F-1019-7401-8892-7DAF6F3010E5}"/>
                </a:ext>
              </a:extLst>
            </p:cNvPr>
            <p:cNvSpPr/>
            <p:nvPr/>
          </p:nvSpPr>
          <p:spPr>
            <a:xfrm>
              <a:off x="1508464" y="2503875"/>
              <a:ext cx="994501" cy="367455"/>
            </a:xfrm>
            <a:custGeom>
              <a:avLst/>
              <a:gdLst/>
              <a:ahLst/>
              <a:cxnLst/>
              <a:rect l="l" t="t" r="r" b="b"/>
              <a:pathLst>
                <a:path w="5532" h="2044" extrusionOk="0">
                  <a:moveTo>
                    <a:pt x="4734" y="1"/>
                  </a:moveTo>
                  <a:cubicBezTo>
                    <a:pt x="4719" y="1"/>
                    <a:pt x="4704" y="1"/>
                    <a:pt x="4689" y="2"/>
                  </a:cubicBezTo>
                  <a:cubicBezTo>
                    <a:pt x="4422" y="14"/>
                    <a:pt x="4166" y="382"/>
                    <a:pt x="3913" y="460"/>
                  </a:cubicBezTo>
                  <a:cubicBezTo>
                    <a:pt x="3721" y="519"/>
                    <a:pt x="3557" y="540"/>
                    <a:pt x="3403" y="540"/>
                  </a:cubicBezTo>
                  <a:cubicBezTo>
                    <a:pt x="3018" y="540"/>
                    <a:pt x="2691" y="410"/>
                    <a:pt x="2143" y="410"/>
                  </a:cubicBezTo>
                  <a:cubicBezTo>
                    <a:pt x="1923" y="410"/>
                    <a:pt x="1668" y="431"/>
                    <a:pt x="1359" y="490"/>
                  </a:cubicBezTo>
                  <a:cubicBezTo>
                    <a:pt x="1063" y="543"/>
                    <a:pt x="762" y="600"/>
                    <a:pt x="500" y="748"/>
                  </a:cubicBezTo>
                  <a:cubicBezTo>
                    <a:pt x="240" y="896"/>
                    <a:pt x="24" y="1158"/>
                    <a:pt x="12" y="1457"/>
                  </a:cubicBezTo>
                  <a:cubicBezTo>
                    <a:pt x="1" y="1746"/>
                    <a:pt x="236" y="2043"/>
                    <a:pt x="519" y="2043"/>
                  </a:cubicBezTo>
                  <a:cubicBezTo>
                    <a:pt x="530" y="2043"/>
                    <a:pt x="542" y="2043"/>
                    <a:pt x="553" y="2042"/>
                  </a:cubicBezTo>
                  <a:cubicBezTo>
                    <a:pt x="910" y="2012"/>
                    <a:pt x="1087" y="1603"/>
                    <a:pt x="1385" y="1406"/>
                  </a:cubicBezTo>
                  <a:cubicBezTo>
                    <a:pt x="1540" y="1304"/>
                    <a:pt x="1722" y="1263"/>
                    <a:pt x="1909" y="1263"/>
                  </a:cubicBezTo>
                  <a:cubicBezTo>
                    <a:pt x="2049" y="1263"/>
                    <a:pt x="2192" y="1286"/>
                    <a:pt x="2327" y="1323"/>
                  </a:cubicBezTo>
                  <a:cubicBezTo>
                    <a:pt x="2640" y="1408"/>
                    <a:pt x="2933" y="1559"/>
                    <a:pt x="3247" y="1644"/>
                  </a:cubicBezTo>
                  <a:cubicBezTo>
                    <a:pt x="3438" y="1696"/>
                    <a:pt x="3636" y="1721"/>
                    <a:pt x="3834" y="1721"/>
                  </a:cubicBezTo>
                  <a:cubicBezTo>
                    <a:pt x="4162" y="1721"/>
                    <a:pt x="4490" y="1651"/>
                    <a:pt x="4789" y="1514"/>
                  </a:cubicBezTo>
                  <a:cubicBezTo>
                    <a:pt x="5022" y="1407"/>
                    <a:pt x="5244" y="1253"/>
                    <a:pt x="5376" y="1033"/>
                  </a:cubicBezTo>
                  <a:cubicBezTo>
                    <a:pt x="5505" y="811"/>
                    <a:pt x="5531" y="515"/>
                    <a:pt x="5389" y="302"/>
                  </a:cubicBezTo>
                  <a:cubicBezTo>
                    <a:pt x="5252" y="92"/>
                    <a:pt x="4986" y="1"/>
                    <a:pt x="4734" y="1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3;p36">
              <a:extLst>
                <a:ext uri="{FF2B5EF4-FFF2-40B4-BE49-F238E27FC236}">
                  <a16:creationId xmlns:a16="http://schemas.microsoft.com/office/drawing/2014/main" id="{A608E106-5129-E9E1-8585-62DD83FE1E74}"/>
                </a:ext>
              </a:extLst>
            </p:cNvPr>
            <p:cNvSpPr/>
            <p:nvPr/>
          </p:nvSpPr>
          <p:spPr>
            <a:xfrm>
              <a:off x="2669974" y="2432686"/>
              <a:ext cx="218603" cy="197390"/>
            </a:xfrm>
            <a:custGeom>
              <a:avLst/>
              <a:gdLst/>
              <a:ahLst/>
              <a:cxnLst/>
              <a:rect l="l" t="t" r="r" b="b"/>
              <a:pathLst>
                <a:path w="1216" h="1098" extrusionOk="0">
                  <a:moveTo>
                    <a:pt x="608" y="0"/>
                  </a:moveTo>
                  <a:cubicBezTo>
                    <a:pt x="474" y="0"/>
                    <a:pt x="339" y="49"/>
                    <a:pt x="233" y="148"/>
                  </a:cubicBezTo>
                  <a:cubicBezTo>
                    <a:pt x="12" y="355"/>
                    <a:pt x="0" y="702"/>
                    <a:pt x="208" y="924"/>
                  </a:cubicBezTo>
                  <a:cubicBezTo>
                    <a:pt x="316" y="1039"/>
                    <a:pt x="462" y="1097"/>
                    <a:pt x="608" y="1097"/>
                  </a:cubicBezTo>
                  <a:cubicBezTo>
                    <a:pt x="742" y="1097"/>
                    <a:pt x="877" y="1048"/>
                    <a:pt x="982" y="949"/>
                  </a:cubicBezTo>
                  <a:cubicBezTo>
                    <a:pt x="1204" y="742"/>
                    <a:pt x="1216" y="395"/>
                    <a:pt x="1009" y="174"/>
                  </a:cubicBezTo>
                  <a:cubicBezTo>
                    <a:pt x="901" y="59"/>
                    <a:pt x="755" y="0"/>
                    <a:pt x="608" y="0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4;p36">
              <a:extLst>
                <a:ext uri="{FF2B5EF4-FFF2-40B4-BE49-F238E27FC236}">
                  <a16:creationId xmlns:a16="http://schemas.microsoft.com/office/drawing/2014/main" id="{D321DC16-934C-F94D-AA97-DA440B4FE550}"/>
                </a:ext>
              </a:extLst>
            </p:cNvPr>
            <p:cNvSpPr/>
            <p:nvPr/>
          </p:nvSpPr>
          <p:spPr>
            <a:xfrm>
              <a:off x="3400389" y="2671064"/>
              <a:ext cx="1158814" cy="1175532"/>
            </a:xfrm>
            <a:custGeom>
              <a:avLst/>
              <a:gdLst/>
              <a:ahLst/>
              <a:cxnLst/>
              <a:rect l="l" t="t" r="r" b="b"/>
              <a:pathLst>
                <a:path w="6446" h="6539" extrusionOk="0">
                  <a:moveTo>
                    <a:pt x="6446" y="1"/>
                  </a:moveTo>
                  <a:cubicBezTo>
                    <a:pt x="6203" y="867"/>
                    <a:pt x="5735" y="1672"/>
                    <a:pt x="5095" y="2305"/>
                  </a:cubicBezTo>
                  <a:cubicBezTo>
                    <a:pt x="4247" y="3141"/>
                    <a:pt x="3104" y="3672"/>
                    <a:pt x="1918" y="3781"/>
                  </a:cubicBezTo>
                  <a:cubicBezTo>
                    <a:pt x="2135" y="4520"/>
                    <a:pt x="1809" y="5346"/>
                    <a:pt x="1240" y="5865"/>
                  </a:cubicBezTo>
                  <a:cubicBezTo>
                    <a:pt x="889" y="6186"/>
                    <a:pt x="457" y="6401"/>
                    <a:pt x="1" y="6539"/>
                  </a:cubicBezTo>
                  <a:cubicBezTo>
                    <a:pt x="2258" y="6291"/>
                    <a:pt x="2581" y="4425"/>
                    <a:pt x="2581" y="4425"/>
                  </a:cubicBezTo>
                  <a:cubicBezTo>
                    <a:pt x="4929" y="4259"/>
                    <a:pt x="5956" y="2083"/>
                    <a:pt x="5956" y="2083"/>
                  </a:cubicBezTo>
                  <a:cubicBezTo>
                    <a:pt x="6297" y="1339"/>
                    <a:pt x="6435" y="640"/>
                    <a:pt x="6446" y="1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5;p36">
              <a:extLst>
                <a:ext uri="{FF2B5EF4-FFF2-40B4-BE49-F238E27FC236}">
                  <a16:creationId xmlns:a16="http://schemas.microsoft.com/office/drawing/2014/main" id="{4209C571-6389-B1CC-7156-458408B06323}"/>
                </a:ext>
              </a:extLst>
            </p:cNvPr>
            <p:cNvSpPr/>
            <p:nvPr/>
          </p:nvSpPr>
          <p:spPr>
            <a:xfrm>
              <a:off x="2763096" y="1505239"/>
              <a:ext cx="312445" cy="220042"/>
            </a:xfrm>
            <a:custGeom>
              <a:avLst/>
              <a:gdLst/>
              <a:ahLst/>
              <a:cxnLst/>
              <a:rect l="l" t="t" r="r" b="b"/>
              <a:pathLst>
                <a:path w="1738" h="1224" extrusionOk="0">
                  <a:moveTo>
                    <a:pt x="1049" y="0"/>
                  </a:moveTo>
                  <a:cubicBezTo>
                    <a:pt x="796" y="0"/>
                    <a:pt x="545" y="94"/>
                    <a:pt x="353" y="268"/>
                  </a:cubicBezTo>
                  <a:cubicBezTo>
                    <a:pt x="299" y="318"/>
                    <a:pt x="249" y="373"/>
                    <a:pt x="201" y="434"/>
                  </a:cubicBezTo>
                  <a:cubicBezTo>
                    <a:pt x="84" y="584"/>
                    <a:pt x="0" y="772"/>
                    <a:pt x="53" y="969"/>
                  </a:cubicBezTo>
                  <a:cubicBezTo>
                    <a:pt x="69" y="1027"/>
                    <a:pt x="100" y="1082"/>
                    <a:pt x="142" y="1124"/>
                  </a:cubicBezTo>
                  <a:cubicBezTo>
                    <a:pt x="214" y="1195"/>
                    <a:pt x="297" y="1223"/>
                    <a:pt x="383" y="1223"/>
                  </a:cubicBezTo>
                  <a:cubicBezTo>
                    <a:pt x="511" y="1223"/>
                    <a:pt x="644" y="1161"/>
                    <a:pt x="754" y="1086"/>
                  </a:cubicBezTo>
                  <a:cubicBezTo>
                    <a:pt x="909" y="980"/>
                    <a:pt x="1056" y="846"/>
                    <a:pt x="1241" y="815"/>
                  </a:cubicBezTo>
                  <a:cubicBezTo>
                    <a:pt x="1397" y="790"/>
                    <a:pt x="1569" y="841"/>
                    <a:pt x="1684" y="661"/>
                  </a:cubicBezTo>
                  <a:cubicBezTo>
                    <a:pt x="1718" y="609"/>
                    <a:pt x="1737" y="550"/>
                    <a:pt x="1735" y="489"/>
                  </a:cubicBezTo>
                  <a:cubicBezTo>
                    <a:pt x="1734" y="277"/>
                    <a:pt x="1566" y="124"/>
                    <a:pt x="1381" y="56"/>
                  </a:cubicBezTo>
                  <a:cubicBezTo>
                    <a:pt x="1380" y="56"/>
                    <a:pt x="1379" y="55"/>
                    <a:pt x="1378" y="55"/>
                  </a:cubicBezTo>
                  <a:cubicBezTo>
                    <a:pt x="1271" y="18"/>
                    <a:pt x="1160" y="0"/>
                    <a:pt x="1049" y="0"/>
                  </a:cubicBezTo>
                  <a:close/>
                </a:path>
              </a:pathLst>
            </a:custGeom>
            <a:solidFill>
              <a:srgbClr val="FAFAFA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6;p36">
              <a:extLst>
                <a:ext uri="{FF2B5EF4-FFF2-40B4-BE49-F238E27FC236}">
                  <a16:creationId xmlns:a16="http://schemas.microsoft.com/office/drawing/2014/main" id="{74E63EF6-FAE7-41BF-7FAF-6E7E0D5A7C1A}"/>
                </a:ext>
              </a:extLst>
            </p:cNvPr>
            <p:cNvSpPr/>
            <p:nvPr/>
          </p:nvSpPr>
          <p:spPr>
            <a:xfrm>
              <a:off x="3830046" y="2503875"/>
              <a:ext cx="590912" cy="523857"/>
            </a:xfrm>
            <a:custGeom>
              <a:avLst/>
              <a:gdLst/>
              <a:ahLst/>
              <a:cxnLst/>
              <a:rect l="l" t="t" r="r" b="b"/>
              <a:pathLst>
                <a:path w="3287" h="2914" extrusionOk="0">
                  <a:moveTo>
                    <a:pt x="3035" y="0"/>
                  </a:moveTo>
                  <a:cubicBezTo>
                    <a:pt x="3035" y="1"/>
                    <a:pt x="2800" y="1251"/>
                    <a:pt x="1915" y="2035"/>
                  </a:cubicBezTo>
                  <a:cubicBezTo>
                    <a:pt x="1190" y="2678"/>
                    <a:pt x="1" y="2744"/>
                    <a:pt x="1" y="2744"/>
                  </a:cubicBezTo>
                  <a:cubicBezTo>
                    <a:pt x="272" y="2858"/>
                    <a:pt x="565" y="2914"/>
                    <a:pt x="859" y="2914"/>
                  </a:cubicBezTo>
                  <a:cubicBezTo>
                    <a:pt x="1418" y="2914"/>
                    <a:pt x="1978" y="2713"/>
                    <a:pt x="2393" y="2339"/>
                  </a:cubicBezTo>
                  <a:cubicBezTo>
                    <a:pt x="3025" y="1767"/>
                    <a:pt x="3286" y="815"/>
                    <a:pt x="3035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7;p36">
              <a:extLst>
                <a:ext uri="{FF2B5EF4-FFF2-40B4-BE49-F238E27FC236}">
                  <a16:creationId xmlns:a16="http://schemas.microsoft.com/office/drawing/2014/main" id="{0BA24C1C-8629-CF75-532F-9CAAA860245D}"/>
                </a:ext>
              </a:extLst>
            </p:cNvPr>
            <p:cNvSpPr/>
            <p:nvPr/>
          </p:nvSpPr>
          <p:spPr>
            <a:xfrm>
              <a:off x="1925536" y="1547126"/>
              <a:ext cx="426960" cy="325928"/>
            </a:xfrm>
            <a:custGeom>
              <a:avLst/>
              <a:gdLst/>
              <a:ahLst/>
              <a:cxnLst/>
              <a:rect l="l" t="t" r="r" b="b"/>
              <a:pathLst>
                <a:path w="2375" h="1813" extrusionOk="0">
                  <a:moveTo>
                    <a:pt x="2157" y="0"/>
                  </a:moveTo>
                  <a:cubicBezTo>
                    <a:pt x="2143" y="507"/>
                    <a:pt x="1874" y="1000"/>
                    <a:pt x="1454" y="1285"/>
                  </a:cubicBezTo>
                  <a:cubicBezTo>
                    <a:pt x="1187" y="1467"/>
                    <a:pt x="863" y="1562"/>
                    <a:pt x="540" y="1562"/>
                  </a:cubicBezTo>
                  <a:cubicBezTo>
                    <a:pt x="357" y="1562"/>
                    <a:pt x="173" y="1531"/>
                    <a:pt x="1" y="1469"/>
                  </a:cubicBezTo>
                  <a:lnTo>
                    <a:pt x="1" y="1469"/>
                  </a:lnTo>
                  <a:lnTo>
                    <a:pt x="115" y="1541"/>
                  </a:lnTo>
                  <a:cubicBezTo>
                    <a:pt x="346" y="1722"/>
                    <a:pt x="639" y="1813"/>
                    <a:pt x="932" y="1813"/>
                  </a:cubicBezTo>
                  <a:cubicBezTo>
                    <a:pt x="1217" y="1813"/>
                    <a:pt x="1501" y="1727"/>
                    <a:pt x="1729" y="1555"/>
                  </a:cubicBezTo>
                  <a:cubicBezTo>
                    <a:pt x="2190" y="1206"/>
                    <a:pt x="2375" y="535"/>
                    <a:pt x="2157" y="0"/>
                  </a:cubicBezTo>
                  <a:close/>
                </a:path>
              </a:pathLst>
            </a:custGeom>
            <a:solidFill>
              <a:srgbClr val="00000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691;p60">
            <a:extLst>
              <a:ext uri="{FF2B5EF4-FFF2-40B4-BE49-F238E27FC236}">
                <a16:creationId xmlns:a16="http://schemas.microsoft.com/office/drawing/2014/main" id="{DA2F65E7-45A8-2611-434C-C787FE0D975D}"/>
              </a:ext>
            </a:extLst>
          </p:cNvPr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60" name="Google Shape;692;p60">
              <a:extLst>
                <a:ext uri="{FF2B5EF4-FFF2-40B4-BE49-F238E27FC236}">
                  <a16:creationId xmlns:a16="http://schemas.microsoft.com/office/drawing/2014/main" id="{C18BB60A-110A-5398-A742-8C74B32A4B80}"/>
                </a:ext>
              </a:extLst>
            </p:cNvPr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4;p60">
              <a:extLst>
                <a:ext uri="{FF2B5EF4-FFF2-40B4-BE49-F238E27FC236}">
                  <a16:creationId xmlns:a16="http://schemas.microsoft.com/office/drawing/2014/main" id="{4F2A020C-5FCA-28E1-AC04-B1532DF093F6}"/>
                </a:ext>
              </a:extLst>
            </p:cNvPr>
            <p:cNvSpPr/>
            <p:nvPr/>
          </p:nvSpPr>
          <p:spPr>
            <a:xfrm>
              <a:off x="215975" y="111150"/>
              <a:ext cx="120600" cy="120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695;p60">
            <a:extLst>
              <a:ext uri="{FF2B5EF4-FFF2-40B4-BE49-F238E27FC236}">
                <a16:creationId xmlns:a16="http://schemas.microsoft.com/office/drawing/2014/main" id="{2A3A023B-380E-5B54-ABCE-3C8CB5E5CD86}"/>
              </a:ext>
            </a:extLst>
          </p:cNvPr>
          <p:cNvSpPr/>
          <p:nvPr/>
        </p:nvSpPr>
        <p:spPr>
          <a:xfrm>
            <a:off x="477150" y="111150"/>
            <a:ext cx="120600" cy="120600"/>
          </a:xfrm>
          <a:prstGeom prst="ellipse">
            <a:avLst/>
          </a:prstGeom>
          <a:solidFill>
            <a:srgbClr val="E09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696;p60">
            <a:extLst>
              <a:ext uri="{FF2B5EF4-FFF2-40B4-BE49-F238E27FC236}">
                <a16:creationId xmlns:a16="http://schemas.microsoft.com/office/drawing/2014/main" id="{78146E1B-1686-1590-0E43-CC85520A93DF}"/>
              </a:ext>
            </a:extLst>
          </p:cNvPr>
          <p:cNvSpPr/>
          <p:nvPr/>
        </p:nvSpPr>
        <p:spPr>
          <a:xfrm>
            <a:off x="738325" y="111150"/>
            <a:ext cx="120600" cy="120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B2B1AB33-3C6E-88A6-230A-CC5EFCE7DB1B}"/>
              </a:ext>
            </a:extLst>
          </p:cNvPr>
          <p:cNvSpPr txBox="1"/>
          <p:nvPr/>
        </p:nvSpPr>
        <p:spPr>
          <a:xfrm>
            <a:off x="5320961" y="3983200"/>
            <a:ext cx="510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chemeClr val="accent3"/>
                </a:solidFill>
                <a:latin typeface="Alata" panose="020B0604020202020204" charset="0"/>
              </a:rPr>
              <a:t>- What is aphasia? </a:t>
            </a:r>
            <a:br>
              <a:rPr lang="en" sz="1600" dirty="0">
                <a:solidFill>
                  <a:schemeClr val="accent3"/>
                </a:solidFill>
                <a:latin typeface="Alata" panose="020B0604020202020204" charset="0"/>
              </a:rPr>
            </a:br>
            <a:r>
              <a:rPr lang="en" sz="1600" dirty="0">
                <a:solidFill>
                  <a:schemeClr val="accent3"/>
                </a:solidFill>
                <a:latin typeface="Alata" panose="020B0604020202020204" charset="0"/>
              </a:rPr>
              <a:t>- Broca’s aphasia</a:t>
            </a:r>
            <a:br>
              <a:rPr lang="en" sz="1600" dirty="0">
                <a:solidFill>
                  <a:schemeClr val="accent3"/>
                </a:solidFill>
                <a:latin typeface="Alata" panose="020B0604020202020204" charset="0"/>
              </a:rPr>
            </a:br>
            <a:r>
              <a:rPr lang="en" sz="1600" dirty="0">
                <a:solidFill>
                  <a:schemeClr val="accent3"/>
                </a:solidFill>
                <a:latin typeface="Alata" panose="020B0604020202020204" charset="0"/>
              </a:rPr>
              <a:t>- Wernicke’s aphasia</a:t>
            </a:r>
            <a:endParaRPr lang="nl-BE" sz="1600" dirty="0">
              <a:latin typeface="Alat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26741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care Center Website by Slidesgo">
  <a:themeElements>
    <a:clrScheme name="Simple Light">
      <a:dk1>
        <a:srgbClr val="2F4A8A"/>
      </a:dk1>
      <a:lt1>
        <a:srgbClr val="FFFFFF"/>
      </a:lt1>
      <a:dk2>
        <a:srgbClr val="666666"/>
      </a:dk2>
      <a:lt2>
        <a:srgbClr val="4869B1"/>
      </a:lt2>
      <a:accent1>
        <a:srgbClr val="7EACEC"/>
      </a:accent1>
      <a:accent2>
        <a:srgbClr val="C3D9FB"/>
      </a:accent2>
      <a:accent3>
        <a:srgbClr val="90D1CB"/>
      </a:accent3>
      <a:accent4>
        <a:srgbClr val="AFDCDD"/>
      </a:accent4>
      <a:accent5>
        <a:srgbClr val="F8DBC4"/>
      </a:accent5>
      <a:accent6>
        <a:srgbClr val="FFB172"/>
      </a:accent6>
      <a:hlink>
        <a:srgbClr val="2F4A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5769</TotalTime>
  <Words>1161</Words>
  <Application>Microsoft Office PowerPoint</Application>
  <PresentationFormat>Diavoorstelling (16:9)</PresentationFormat>
  <Paragraphs>126</Paragraphs>
  <Slides>24</Slides>
  <Notes>14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Poppins</vt:lpstr>
      <vt:lpstr>Montserrat</vt:lpstr>
      <vt:lpstr>Arial</vt:lpstr>
      <vt:lpstr>Alata</vt:lpstr>
      <vt:lpstr>Wingdings</vt:lpstr>
      <vt:lpstr>Symbol</vt:lpstr>
      <vt:lpstr>Healthcare Center Website by Slidesgo</vt:lpstr>
      <vt:lpstr>How does a brain hemorrhage affect language usage?</vt:lpstr>
      <vt:lpstr>TABLE OF CONTENTS</vt:lpstr>
      <vt:lpstr>BRAIN HEMORRHAGE</vt:lpstr>
      <vt:lpstr>What is a brain hemorrhage?</vt:lpstr>
      <vt:lpstr>How do you get a brain hemorrhage?</vt:lpstr>
      <vt:lpstr>LANGUAGE DISORDERS</vt:lpstr>
      <vt:lpstr>What is a language disorder?</vt:lpstr>
      <vt:lpstr>What types of language disorder?</vt:lpstr>
      <vt:lpstr>APHASIA</vt:lpstr>
      <vt:lpstr>PowerPoint-presentatie</vt:lpstr>
      <vt:lpstr>PowerPoint-presentatie</vt:lpstr>
      <vt:lpstr>Broca’s aphasia: </vt:lpstr>
      <vt:lpstr>Broca’s aphasia: </vt:lpstr>
      <vt:lpstr>Broca’s aphasia: </vt:lpstr>
      <vt:lpstr>Broca’s aphasia: </vt:lpstr>
      <vt:lpstr>Wernicke’s aphasia: </vt:lpstr>
      <vt:lpstr>Wernicke’s aphasia: </vt:lpstr>
      <vt:lpstr>Wernicke’s aphasia: </vt:lpstr>
      <vt:lpstr>Wernicke’s aphasia: </vt:lpstr>
      <vt:lpstr>PowerPoint-presentatie</vt:lpstr>
      <vt:lpstr>PowerPoint-presentatie</vt:lpstr>
      <vt:lpstr>PowerPoint-presentatie</vt:lpstr>
      <vt:lpstr>SOURCES: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PROJECT</dc:title>
  <dc:creator>Camille Peeters</dc:creator>
  <cp:lastModifiedBy>Camille Peeters</cp:lastModifiedBy>
  <cp:revision>35</cp:revision>
  <dcterms:modified xsi:type="dcterms:W3CDTF">2024-05-21T15:25:28Z</dcterms:modified>
</cp:coreProperties>
</file>